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6" r:id="rId2"/>
    <p:sldId id="257" r:id="rId3"/>
    <p:sldId id="274" r:id="rId4"/>
    <p:sldId id="269" r:id="rId5"/>
    <p:sldId id="334" r:id="rId6"/>
    <p:sldId id="335" r:id="rId7"/>
    <p:sldId id="336" r:id="rId8"/>
    <p:sldId id="337" r:id="rId9"/>
    <p:sldId id="262" r:id="rId10"/>
    <p:sldId id="270" r:id="rId11"/>
    <p:sldId id="271" r:id="rId12"/>
    <p:sldId id="272" r:id="rId13"/>
    <p:sldId id="273" r:id="rId14"/>
    <p:sldId id="258" r:id="rId15"/>
    <p:sldId id="259" r:id="rId16"/>
    <p:sldId id="277" r:id="rId17"/>
    <p:sldId id="276" r:id="rId18"/>
    <p:sldId id="278" r:id="rId19"/>
    <p:sldId id="279" r:id="rId20"/>
    <p:sldId id="275" r:id="rId21"/>
    <p:sldId id="338" r:id="rId22"/>
    <p:sldId id="339" r:id="rId23"/>
    <p:sldId id="280" r:id="rId24"/>
    <p:sldId id="281" r:id="rId25"/>
    <p:sldId id="282" r:id="rId26"/>
    <p:sldId id="284" r:id="rId27"/>
    <p:sldId id="283" r:id="rId28"/>
    <p:sldId id="286" r:id="rId29"/>
    <p:sldId id="285" r:id="rId30"/>
    <p:sldId id="287" r:id="rId31"/>
    <p:sldId id="295" r:id="rId32"/>
    <p:sldId id="288" r:id="rId33"/>
    <p:sldId id="289" r:id="rId34"/>
    <p:sldId id="296" r:id="rId35"/>
    <p:sldId id="290" r:id="rId36"/>
    <p:sldId id="291" r:id="rId37"/>
    <p:sldId id="293" r:id="rId38"/>
    <p:sldId id="292" r:id="rId39"/>
    <p:sldId id="294" r:id="rId40"/>
    <p:sldId id="297" r:id="rId41"/>
    <p:sldId id="298" r:id="rId42"/>
    <p:sldId id="261" r:id="rId43"/>
    <p:sldId id="340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1" r:id="rId56"/>
    <p:sldId id="313" r:id="rId57"/>
    <p:sldId id="312" r:id="rId58"/>
    <p:sldId id="310" r:id="rId59"/>
    <p:sldId id="316" r:id="rId60"/>
    <p:sldId id="314" r:id="rId61"/>
    <p:sldId id="315" r:id="rId62"/>
    <p:sldId id="319" r:id="rId63"/>
    <p:sldId id="320" r:id="rId64"/>
    <p:sldId id="321" r:id="rId65"/>
    <p:sldId id="322" r:id="rId66"/>
    <p:sldId id="324" r:id="rId67"/>
    <p:sldId id="325" r:id="rId68"/>
    <p:sldId id="318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94674"/>
  </p:normalViewPr>
  <p:slideViewPr>
    <p:cSldViewPr snapToGrid="0" snapToObjects="1">
      <p:cViewPr>
        <p:scale>
          <a:sx n="95" d="100"/>
          <a:sy n="95" d="100"/>
        </p:scale>
        <p:origin x="68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4722D-DB12-6C4A-9E57-7FAC312501EE}" type="datetimeFigureOut">
              <a:rPr lang="en-US" smtClean="0"/>
              <a:t>5/6/19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34918-1AE0-A449-9226-85734045B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66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34918-1AE0-A449-9226-85734045BE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48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138BD-D31E-8544-9873-5FCC6245E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07ACB-2792-3E44-8C40-7091189FA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363A9-26C4-524D-B189-F48F7CF28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DB183-2C67-934D-8CF2-7EEF8CCD304F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75B14-E374-1B44-A952-28B7767A1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DDF1C-1834-A046-93AE-0909F036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D05C-2CB8-654B-8953-5DECC4773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55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E877-187D-2F49-90C4-AC0F1BEC6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E5137-D835-EE46-A3DE-6166A1C24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257CE-E7AC-C04B-A6A0-C9FC54D4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DB183-2C67-934D-8CF2-7EEF8CCD304F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80C1B-F845-DD4A-8E4A-CB0EABC64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D3F81-AE35-6941-9977-471B0713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D05C-2CB8-654B-8953-5DECC4773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2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24EA10-24F8-9E48-9AD0-930660CA3F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231946-B74A-7646-ABAF-925E734BE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211AB-2BBD-9240-9D0A-769F90C2D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DB183-2C67-934D-8CF2-7EEF8CCD304F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0A0B-79DB-964D-91B1-EFD32402D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0E00B-178E-574B-9F76-1149A02FF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D05C-2CB8-654B-8953-5DECC4773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3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9EBE0-31C1-D64D-9D1A-E3FF137E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B0BBA-5B05-B94B-9F9B-C5F0770B5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522E1-31A8-574E-B64B-8CC23087C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DB183-2C67-934D-8CF2-7EEF8CCD304F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CD6DB-B7BA-D445-B187-4275709B2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C975A-CBB2-7F42-B130-FFAFA1EA1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D05C-2CB8-654B-8953-5DECC4773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51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3B1CC-AC0A-5147-8DEE-3D8C4000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F2131-5D5D-9E4C-9102-B6140276B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EEA20-665F-D447-89BD-F976289EC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DB183-2C67-934D-8CF2-7EEF8CCD304F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EF1FB-7224-5E47-A967-5B5399161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8D5EC-04F8-0744-A8DB-5D287100F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D05C-2CB8-654B-8953-5DECC4773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01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D82A-06A4-DB4C-9ECB-1AC29E183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286F5-D7BE-2C4F-A8AF-3D828A05A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1A6F8-6BAE-874F-B261-016F2621C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69D7-9701-104B-ADB4-4DC1D4500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DB183-2C67-934D-8CF2-7EEF8CCD304F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0E41DA-AF56-1E42-83E4-FFEB1A6B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BD632-446F-CD41-8D88-314FA8019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D05C-2CB8-654B-8953-5DECC4773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37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BB8C7-2A2D-D743-A68D-403817C09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F1BC1-24B3-FC4B-8516-E373C1F38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1C86CB-77A2-3D47-ADB4-A3AB499C0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9C970B-3924-8E4D-8775-B5E07EE1D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BACB0F-7967-3648-8C9D-D5C7FB127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298ADB-9DD4-D34B-ABF1-2B401A3AB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DB183-2C67-934D-8CF2-7EEF8CCD304F}" type="datetimeFigureOut">
              <a:rPr lang="en-US" smtClean="0"/>
              <a:t>5/6/19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2F4E31-E9A4-794B-A117-B4406EAA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2DB81A-7688-CA43-B189-A8F09236B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D05C-2CB8-654B-8953-5DECC4773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69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21E77-5726-FC44-B9A6-5222E5DC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FDC670-A092-5445-B564-57EA9B733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DB183-2C67-934D-8CF2-7EEF8CCD304F}" type="datetimeFigureOut">
              <a:rPr lang="en-US" smtClean="0"/>
              <a:t>5/6/19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B9A0B3-3F58-7342-A356-7319C0160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BFFD8-9BFD-F24E-B8E0-C5DD9913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D05C-2CB8-654B-8953-5DECC4773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51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2FB4F7-BA27-6D45-B31C-32F686791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DB183-2C67-934D-8CF2-7EEF8CCD304F}" type="datetimeFigureOut">
              <a:rPr lang="en-US" smtClean="0"/>
              <a:t>5/6/19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AB9B5B-5EDC-4546-81AB-326C8F242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F5731-986A-9244-A38D-2C7CB23F5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D05C-2CB8-654B-8953-5DECC4773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96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BF85D-E1DD-4E42-A0A8-88248A050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FBE73-EDAE-584D-82A4-2C25C2793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EBC7C-20B8-EC43-9847-11145193AD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12752-62C8-7048-B2C1-42735DCD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DB183-2C67-934D-8CF2-7EEF8CCD304F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0BA1A-009C-D442-A0AC-41B5B0F56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B1694-22EE-CD45-B9E3-F1F2241DB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D05C-2CB8-654B-8953-5DECC4773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34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9D5E-802F-8247-BA4A-CAC6CD56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1FEC6-601D-4E45-9A4B-399408A43A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BFFB6-6427-714E-8150-5FE79BF7C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42C0B-B7DE-EF42-BD24-D3C642A61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DB183-2C67-934D-8CF2-7EEF8CCD304F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B2B43-91CF-6447-907A-41F7FC912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CF907-CC56-CC4B-9D23-4389D5602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0D05C-2CB8-654B-8953-5DECC4773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7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02ECD8-6DD9-5341-B956-51FC8A1AE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2C842-A9C2-3D48-AA33-F0BE0A578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4DEBF-E357-A14D-A286-79A1C25FBA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DB183-2C67-934D-8CF2-7EEF8CCD304F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CD0CE-2B5E-6244-9CA3-4941D2C29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91AC1-8FE4-2E4A-AC79-BD9EA48B2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0D05C-2CB8-654B-8953-5DECC4773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4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0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jp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3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3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4C387D-CC74-E949-94DD-DA15C3E78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36" y="-11576"/>
            <a:ext cx="12221328" cy="6922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5F0F4-CB06-C444-A5CF-F6A6DC17E0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10" t="3405" r="3358" b="163"/>
          <a:stretch/>
        </p:blipFill>
        <p:spPr>
          <a:xfrm>
            <a:off x="1" y="1219200"/>
            <a:ext cx="9270999" cy="563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668EF4-3668-3D48-9291-FADF0581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1080" y="3449716"/>
            <a:ext cx="3441539" cy="1645218"/>
          </a:xfrm>
        </p:spPr>
        <p:txBody>
          <a:bodyPr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Nikolas </a:t>
            </a:r>
            <a:r>
              <a:rPr lang="en-US" dirty="0" err="1">
                <a:solidFill>
                  <a:schemeClr val="bg1"/>
                </a:solidFill>
              </a:rPr>
              <a:t>Vornehm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6D7E5-BE97-9148-AEEE-A0EC6030B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992" y="433253"/>
            <a:ext cx="11448287" cy="1655762"/>
          </a:xfrm>
        </p:spPr>
        <p:txBody>
          <a:bodyPr/>
          <a:lstStyle/>
          <a:p>
            <a:r>
              <a:rPr lang="en-GB" sz="3600" dirty="0">
                <a:solidFill>
                  <a:schemeClr val="bg1"/>
                </a:solidFill>
              </a:rPr>
              <a:t>Analysis of the Performance of </a:t>
            </a:r>
            <a:r>
              <a:rPr lang="en-GB" sz="3600" dirty="0" err="1">
                <a:solidFill>
                  <a:schemeClr val="bg1"/>
                </a:solidFill>
              </a:rPr>
              <a:t>interFoam</a:t>
            </a:r>
            <a:r>
              <a:rPr lang="en-GB" sz="3600" dirty="0">
                <a:solidFill>
                  <a:schemeClr val="bg1"/>
                </a:solidFill>
              </a:rPr>
              <a:t> and </a:t>
            </a:r>
            <a:r>
              <a:rPr lang="en-GB" sz="3600" dirty="0" err="1">
                <a:solidFill>
                  <a:schemeClr val="bg1"/>
                </a:solidFill>
              </a:rPr>
              <a:t>shallowFoam</a:t>
            </a:r>
            <a:r>
              <a:rPr lang="en-GB" sz="3600" dirty="0">
                <a:solidFill>
                  <a:schemeClr val="bg1"/>
                </a:solidFill>
              </a:rPr>
              <a:t> Simulating the Steady Wave at the Floßlände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C302C-7C1C-DC4D-A2DB-9AB10D39BFB0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0A638B-3FE6-7B48-8363-A71484CDCA26}"/>
              </a:ext>
            </a:extLst>
          </p:cNvPr>
          <p:cNvSpPr txBox="1">
            <a:spLocks/>
          </p:cNvSpPr>
          <p:nvPr/>
        </p:nvSpPr>
        <p:spPr>
          <a:xfrm>
            <a:off x="8521080" y="4231959"/>
            <a:ext cx="3441539" cy="16452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chemeClr val="bg1"/>
                </a:solidFill>
              </a:rPr>
              <a:t>2019, May 8</a:t>
            </a:r>
          </a:p>
        </p:txBody>
      </p:sp>
    </p:spTree>
    <p:extLst>
      <p:ext uri="{BB962C8B-B14F-4D97-AF65-F5344CB8AC3E}">
        <p14:creationId xmlns:p14="http://schemas.microsoft.com/office/powerpoint/2010/main" val="607566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AB5174-4482-7B43-AD65-39D396AF2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 b="27424"/>
          <a:stretch/>
        </p:blipFill>
        <p:spPr>
          <a:xfrm>
            <a:off x="1" y="243068"/>
            <a:ext cx="12191998" cy="66149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015172-FC4F-5C45-90B0-2E3B14A18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36" y="0"/>
            <a:ext cx="12200735" cy="48613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EC8914-EC11-6A45-B353-590EF98E8CEF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515600" cy="486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Floßlände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4FF34B-F3D9-E341-85D6-E4B9EEFB1285}"/>
              </a:ext>
            </a:extLst>
          </p:cNvPr>
          <p:cNvSpPr txBox="1"/>
          <p:nvPr/>
        </p:nvSpPr>
        <p:spPr>
          <a:xfrm>
            <a:off x="1" y="6550223"/>
            <a:ext cx="548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accent1">
                    <a:lumMod val="75000"/>
                  </a:schemeClr>
                </a:solidFill>
              </a:rPr>
              <a:t>surfersmag.de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/news/national/die-</a:t>
            </a:r>
            <a:r>
              <a:rPr lang="en-US" sz="1400" i="1" dirty="0" err="1">
                <a:solidFill>
                  <a:schemeClr val="accent1">
                    <a:lumMod val="75000"/>
                  </a:schemeClr>
                </a:solidFill>
              </a:rPr>
              <a:t>flosslaende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en-US" sz="1400" i="1" dirty="0" err="1">
                <a:solidFill>
                  <a:schemeClr val="accent1">
                    <a:lumMod val="75000"/>
                  </a:schemeClr>
                </a:solidFill>
              </a:rPr>
              <a:t>laeuft-wieder.html</a:t>
            </a:r>
            <a:endParaRPr lang="en-US" sz="1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21F25-C182-1D4B-893C-9E55BE46CB94}"/>
              </a:ext>
            </a:extLst>
          </p:cNvPr>
          <p:cNvSpPr txBox="1"/>
          <p:nvPr/>
        </p:nvSpPr>
        <p:spPr>
          <a:xfrm>
            <a:off x="581891" y="1080655"/>
            <a:ext cx="8948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Floßlände is a raft docking station located in the south of Munich.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EE677-1895-FE47-B09F-750A94970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91" y="1667096"/>
            <a:ext cx="8075221" cy="4758350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81B77841-0034-8E42-81E9-F4FAEAFBD91D}"/>
              </a:ext>
            </a:extLst>
          </p:cNvPr>
          <p:cNvSpPr/>
          <p:nvPr/>
        </p:nvSpPr>
        <p:spPr>
          <a:xfrm rot="5400000">
            <a:off x="4256093" y="5076694"/>
            <a:ext cx="751479" cy="2023437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13AF88-6969-AA40-95C6-84959055A01A}"/>
              </a:ext>
            </a:extLst>
          </p:cNvPr>
          <p:cNvSpPr txBox="1"/>
          <p:nvPr/>
        </p:nvSpPr>
        <p:spPr>
          <a:xfrm>
            <a:off x="4179167" y="5862352"/>
            <a:ext cx="1464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Floßlände</a:t>
            </a:r>
          </a:p>
        </p:txBody>
      </p:sp>
    </p:spTree>
    <p:extLst>
      <p:ext uri="{BB962C8B-B14F-4D97-AF65-F5344CB8AC3E}">
        <p14:creationId xmlns:p14="http://schemas.microsoft.com/office/powerpoint/2010/main" val="2851476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AB5174-4482-7B43-AD65-39D396AF2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 b="27424"/>
          <a:stretch/>
        </p:blipFill>
        <p:spPr>
          <a:xfrm>
            <a:off x="1" y="243068"/>
            <a:ext cx="12191998" cy="66149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015172-FC4F-5C45-90B0-2E3B14A18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36" y="0"/>
            <a:ext cx="12200735" cy="48613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EC8914-EC11-6A45-B353-590EF98E8CEF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515600" cy="486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Floßlände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4FF34B-F3D9-E341-85D6-E4B9EEFB1285}"/>
              </a:ext>
            </a:extLst>
          </p:cNvPr>
          <p:cNvSpPr txBox="1"/>
          <p:nvPr/>
        </p:nvSpPr>
        <p:spPr>
          <a:xfrm>
            <a:off x="1" y="6550223"/>
            <a:ext cx="548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accent1">
                    <a:lumMod val="75000"/>
                  </a:schemeClr>
                </a:solidFill>
              </a:rPr>
              <a:t>surfersmag.de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/news/national/die-</a:t>
            </a:r>
            <a:r>
              <a:rPr lang="en-US" sz="1400" i="1" dirty="0" err="1">
                <a:solidFill>
                  <a:schemeClr val="accent1">
                    <a:lumMod val="75000"/>
                  </a:schemeClr>
                </a:solidFill>
              </a:rPr>
              <a:t>flosslaende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en-US" sz="1400" i="1" dirty="0" err="1">
                <a:solidFill>
                  <a:schemeClr val="accent1">
                    <a:lumMod val="75000"/>
                  </a:schemeClr>
                </a:solidFill>
              </a:rPr>
              <a:t>laeuft-wieder.html</a:t>
            </a:r>
            <a:endParaRPr lang="en-US" sz="1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21F25-C182-1D4B-893C-9E55BE46CB94}"/>
              </a:ext>
            </a:extLst>
          </p:cNvPr>
          <p:cNvSpPr txBox="1"/>
          <p:nvPr/>
        </p:nvSpPr>
        <p:spPr>
          <a:xfrm>
            <a:off x="581891" y="1080655"/>
            <a:ext cx="8948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Floßlände is a raft docking station located in the south of Munich.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EE677-1895-FE47-B09F-750A94970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91" y="1667096"/>
            <a:ext cx="8075221" cy="475835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26B9041-F206-3C4A-9128-BC0CB814F246}"/>
              </a:ext>
            </a:extLst>
          </p:cNvPr>
          <p:cNvGrpSpPr/>
          <p:nvPr/>
        </p:nvGrpSpPr>
        <p:grpSpPr>
          <a:xfrm>
            <a:off x="3620113" y="5712674"/>
            <a:ext cx="2023438" cy="751479"/>
            <a:chOff x="3641093" y="5760887"/>
            <a:chExt cx="1533208" cy="484632"/>
          </a:xfrm>
        </p:grpSpPr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49798E4D-5AD1-1F46-B25C-5A2AAC392A17}"/>
                </a:ext>
              </a:extLst>
            </p:cNvPr>
            <p:cNvSpPr/>
            <p:nvPr/>
          </p:nvSpPr>
          <p:spPr>
            <a:xfrm rot="5400000">
              <a:off x="4165381" y="5236599"/>
              <a:ext cx="484632" cy="153320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8306C3-DD33-394D-9DC9-AE0A9DDDE561}"/>
                </a:ext>
              </a:extLst>
            </p:cNvPr>
            <p:cNvSpPr txBox="1"/>
            <p:nvPr/>
          </p:nvSpPr>
          <p:spPr>
            <a:xfrm>
              <a:off x="4064702" y="5857415"/>
              <a:ext cx="1109599" cy="297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Floßlände</a:t>
              </a:r>
            </a:p>
          </p:txBody>
        </p:sp>
      </p:grpSp>
      <p:sp>
        <p:nvSpPr>
          <p:cNvPr id="2" name="Down Arrow 1">
            <a:extLst>
              <a:ext uri="{FF2B5EF4-FFF2-40B4-BE49-F238E27FC236}">
                <a16:creationId xmlns:a16="http://schemas.microsoft.com/office/drawing/2014/main" id="{82EE4601-B0F3-1848-886E-85601983A842}"/>
              </a:ext>
            </a:extLst>
          </p:cNvPr>
          <p:cNvSpPr/>
          <p:nvPr/>
        </p:nvSpPr>
        <p:spPr>
          <a:xfrm rot="16200000">
            <a:off x="4114278" y="2304659"/>
            <a:ext cx="484632" cy="15547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CAC1BEB4-4D3E-F041-ABF9-53D34CD19AA6}"/>
              </a:ext>
            </a:extLst>
          </p:cNvPr>
          <p:cNvSpPr/>
          <p:nvPr/>
        </p:nvSpPr>
        <p:spPr>
          <a:xfrm rot="5400000">
            <a:off x="6234967" y="1764618"/>
            <a:ext cx="484632" cy="22437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78DB6-4367-2548-9002-DE606E6C16CD}"/>
              </a:ext>
            </a:extLst>
          </p:cNvPr>
          <p:cNvSpPr txBox="1"/>
          <p:nvPr/>
        </p:nvSpPr>
        <p:spPr>
          <a:xfrm>
            <a:off x="3579223" y="2908203"/>
            <a:ext cx="138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Eisbachwelle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78DBC1-5830-2442-9FFB-051A0AB52B99}"/>
              </a:ext>
            </a:extLst>
          </p:cNvPr>
          <p:cNvSpPr txBox="1"/>
          <p:nvPr/>
        </p:nvSpPr>
        <p:spPr>
          <a:xfrm>
            <a:off x="5593940" y="2701839"/>
            <a:ext cx="200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Kleine</a:t>
            </a:r>
            <a:r>
              <a:rPr lang="en-US" dirty="0"/>
              <a:t> </a:t>
            </a:r>
            <a:r>
              <a:rPr lang="en-US" dirty="0" err="1"/>
              <a:t>Eisbachwelle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F19398-3033-C846-BE35-8BF2D8DC1B11}"/>
              </a:ext>
            </a:extLst>
          </p:cNvPr>
          <p:cNvSpPr txBox="1"/>
          <p:nvPr/>
        </p:nvSpPr>
        <p:spPr>
          <a:xfrm>
            <a:off x="8877353" y="2101674"/>
            <a:ext cx="3204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of three locations for river-surfing in Munich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A657F-B8DC-E346-9A07-907700CD7F9F}"/>
              </a:ext>
            </a:extLst>
          </p:cNvPr>
          <p:cNvSpPr txBox="1"/>
          <p:nvPr/>
        </p:nvSpPr>
        <p:spPr>
          <a:xfrm>
            <a:off x="476195" y="6341024"/>
            <a:ext cx="4329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https://</a:t>
            </a:r>
            <a:r>
              <a:rPr lang="en-US" sz="1200" dirty="0" err="1">
                <a:solidFill>
                  <a:schemeClr val="accent1"/>
                </a:solidFill>
              </a:rPr>
              <a:t>www.google.com</a:t>
            </a:r>
            <a:r>
              <a:rPr lang="en-US" sz="1200" dirty="0">
                <a:solidFill>
                  <a:schemeClr val="accent1"/>
                </a:solidFill>
              </a:rPr>
              <a:t>/maps/@48.1296319,11.5689836,13.38z</a:t>
            </a:r>
          </a:p>
        </p:txBody>
      </p:sp>
    </p:spTree>
    <p:extLst>
      <p:ext uri="{BB962C8B-B14F-4D97-AF65-F5344CB8AC3E}">
        <p14:creationId xmlns:p14="http://schemas.microsoft.com/office/powerpoint/2010/main" val="3872687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AB5174-4482-7B43-AD65-39D396AF2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 b="27424"/>
          <a:stretch/>
        </p:blipFill>
        <p:spPr>
          <a:xfrm>
            <a:off x="1" y="243068"/>
            <a:ext cx="12191998" cy="66149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015172-FC4F-5C45-90B0-2E3B14A18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36" y="0"/>
            <a:ext cx="12200735" cy="48613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EC8914-EC11-6A45-B353-590EF98E8CEF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515600" cy="486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Floßlände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4FF34B-F3D9-E341-85D6-E4B9EEFB1285}"/>
              </a:ext>
            </a:extLst>
          </p:cNvPr>
          <p:cNvSpPr txBox="1"/>
          <p:nvPr/>
        </p:nvSpPr>
        <p:spPr>
          <a:xfrm>
            <a:off x="1" y="6550223"/>
            <a:ext cx="548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accent1">
                    <a:lumMod val="75000"/>
                  </a:schemeClr>
                </a:solidFill>
              </a:rPr>
              <a:t>surfersmag.de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/news/national/die-</a:t>
            </a:r>
            <a:r>
              <a:rPr lang="en-US" sz="1400" i="1" dirty="0" err="1">
                <a:solidFill>
                  <a:schemeClr val="accent1">
                    <a:lumMod val="75000"/>
                  </a:schemeClr>
                </a:solidFill>
              </a:rPr>
              <a:t>flosslaende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en-US" sz="1400" i="1" dirty="0" err="1">
                <a:solidFill>
                  <a:schemeClr val="accent1">
                    <a:lumMod val="75000"/>
                  </a:schemeClr>
                </a:solidFill>
              </a:rPr>
              <a:t>laeuft-wieder.html</a:t>
            </a:r>
            <a:endParaRPr lang="en-US" sz="1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EE677-1895-FE47-B09F-750A94970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91" y="1667096"/>
            <a:ext cx="8075221" cy="47583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9A657F-B8DC-E346-9A07-907700CD7F9F}"/>
              </a:ext>
            </a:extLst>
          </p:cNvPr>
          <p:cNvSpPr txBox="1"/>
          <p:nvPr/>
        </p:nvSpPr>
        <p:spPr>
          <a:xfrm>
            <a:off x="476195" y="6341024"/>
            <a:ext cx="4329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https://</a:t>
            </a:r>
            <a:r>
              <a:rPr lang="en-US" sz="1200" dirty="0" err="1">
                <a:solidFill>
                  <a:schemeClr val="accent1"/>
                </a:solidFill>
              </a:rPr>
              <a:t>www.google.com</a:t>
            </a:r>
            <a:r>
              <a:rPr lang="en-US" sz="1200" dirty="0">
                <a:solidFill>
                  <a:schemeClr val="accent1"/>
                </a:solidFill>
              </a:rPr>
              <a:t>/maps/@48.1296319,11.5689836,13.38z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C429AA-06E9-B442-A1BF-AF7A9069BBE2}"/>
              </a:ext>
            </a:extLst>
          </p:cNvPr>
          <p:cNvGrpSpPr/>
          <p:nvPr/>
        </p:nvGrpSpPr>
        <p:grpSpPr>
          <a:xfrm>
            <a:off x="3620113" y="5712674"/>
            <a:ext cx="2023438" cy="751479"/>
            <a:chOff x="3641093" y="5760887"/>
            <a:chExt cx="1533208" cy="484632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53436C17-6856-A04D-ACCA-EA374BFA4BB4}"/>
                </a:ext>
              </a:extLst>
            </p:cNvPr>
            <p:cNvSpPr/>
            <p:nvPr/>
          </p:nvSpPr>
          <p:spPr>
            <a:xfrm rot="5400000">
              <a:off x="4165381" y="5236599"/>
              <a:ext cx="484632" cy="153320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391428-9E5C-BC48-8B6A-E55C1FFB08CC}"/>
                </a:ext>
              </a:extLst>
            </p:cNvPr>
            <p:cNvSpPr txBox="1"/>
            <p:nvPr/>
          </p:nvSpPr>
          <p:spPr>
            <a:xfrm>
              <a:off x="4064702" y="5857415"/>
              <a:ext cx="1109599" cy="297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Floßlände</a:t>
              </a: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86230-ABEC-C74F-AEA3-72D576748E33}"/>
              </a:ext>
            </a:extLst>
          </p:cNvPr>
          <p:cNvCxnSpPr>
            <a:cxnSpLocks/>
          </p:cNvCxnSpPr>
          <p:nvPr/>
        </p:nvCxnSpPr>
        <p:spPr>
          <a:xfrm flipH="1">
            <a:off x="3620115" y="635816"/>
            <a:ext cx="1175659" cy="54525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3F9DBB-A9B7-A444-8122-8E3469239320}"/>
              </a:ext>
            </a:extLst>
          </p:cNvPr>
          <p:cNvCxnSpPr>
            <a:cxnSpLocks/>
            <a:endCxn id="18" idx="2"/>
          </p:cNvCxnSpPr>
          <p:nvPr/>
        </p:nvCxnSpPr>
        <p:spPr>
          <a:xfrm flipH="1">
            <a:off x="3620114" y="5712673"/>
            <a:ext cx="1175660" cy="37574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A63156-41B1-8243-9818-0C9D513AC46F}"/>
              </a:ext>
            </a:extLst>
          </p:cNvPr>
          <p:cNvCxnSpPr>
            <a:cxnSpLocks/>
            <a:endCxn id="18" idx="2"/>
          </p:cNvCxnSpPr>
          <p:nvPr/>
        </p:nvCxnSpPr>
        <p:spPr>
          <a:xfrm flipH="1">
            <a:off x="3620114" y="5712673"/>
            <a:ext cx="8180917" cy="37574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45E044D-9716-5B41-B644-2005B5909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656"/>
          <a:stretch/>
        </p:blipFill>
        <p:spPr>
          <a:xfrm>
            <a:off x="4795774" y="601670"/>
            <a:ext cx="7005257" cy="511100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5703331-6F08-D141-9F34-0EA978A56875}"/>
              </a:ext>
            </a:extLst>
          </p:cNvPr>
          <p:cNvSpPr txBox="1"/>
          <p:nvPr/>
        </p:nvSpPr>
        <p:spPr>
          <a:xfrm>
            <a:off x="4804511" y="5087512"/>
            <a:ext cx="5263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https://</a:t>
            </a:r>
            <a:r>
              <a:rPr lang="en-US" sz="1200" dirty="0" err="1">
                <a:solidFill>
                  <a:schemeClr val="accent1"/>
                </a:solidFill>
              </a:rPr>
              <a:t>www.google.com</a:t>
            </a:r>
            <a:r>
              <a:rPr lang="en-US" sz="1200" dirty="0">
                <a:solidFill>
                  <a:schemeClr val="accent1"/>
                </a:solidFill>
              </a:rPr>
              <a:t>/maps/place/Floßlände/@48.0902849,11.5451124,90m/data=!3m1!1e3!4m5!3m4!1s0x479dded9871220d9:0xf5c9512c03d35064!8m2!3d48.0922871!4d11.546413</a:t>
            </a:r>
          </a:p>
        </p:txBody>
      </p:sp>
    </p:spTree>
    <p:extLst>
      <p:ext uri="{BB962C8B-B14F-4D97-AF65-F5344CB8AC3E}">
        <p14:creationId xmlns:p14="http://schemas.microsoft.com/office/powerpoint/2010/main" val="3841202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AB5174-4482-7B43-AD65-39D396AF2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b="27424"/>
          <a:stretch/>
        </p:blipFill>
        <p:spPr>
          <a:xfrm>
            <a:off x="1" y="243068"/>
            <a:ext cx="12191998" cy="66149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015172-FC4F-5C45-90B0-2E3B14A18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36" y="0"/>
            <a:ext cx="12200735" cy="48613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EC8914-EC11-6A45-B353-590EF98E8CEF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515600" cy="486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Floßlände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4FF34B-F3D9-E341-85D6-E4B9EEFB1285}"/>
              </a:ext>
            </a:extLst>
          </p:cNvPr>
          <p:cNvSpPr txBox="1"/>
          <p:nvPr/>
        </p:nvSpPr>
        <p:spPr>
          <a:xfrm>
            <a:off x="1" y="6550223"/>
            <a:ext cx="548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accent1">
                    <a:lumMod val="75000"/>
                  </a:schemeClr>
                </a:solidFill>
              </a:rPr>
              <a:t>surfersmag.de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/news/national/die-</a:t>
            </a:r>
            <a:r>
              <a:rPr lang="en-US" sz="1400" i="1" dirty="0" err="1">
                <a:solidFill>
                  <a:schemeClr val="accent1">
                    <a:lumMod val="75000"/>
                  </a:schemeClr>
                </a:solidFill>
              </a:rPr>
              <a:t>flosslaende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en-US" sz="1400" i="1" dirty="0" err="1">
                <a:solidFill>
                  <a:schemeClr val="accent1">
                    <a:lumMod val="75000"/>
                  </a:schemeClr>
                </a:solidFill>
              </a:rPr>
              <a:t>laeuft-wieder.html</a:t>
            </a:r>
            <a:endParaRPr lang="en-US" sz="14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866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OpenFOAM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B734C-C879-2449-A78D-6939B1C663E8}"/>
              </a:ext>
            </a:extLst>
          </p:cNvPr>
          <p:cNvSpPr txBox="1"/>
          <p:nvPr/>
        </p:nvSpPr>
        <p:spPr>
          <a:xfrm>
            <a:off x="973014" y="1242645"/>
            <a:ext cx="1045698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Open Source Field Operation and Manipulation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open source CFD – software (C++)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created in 2004 by </a:t>
            </a:r>
            <a:r>
              <a:rPr lang="en-US" sz="2000" dirty="0" err="1">
                <a:solidFill>
                  <a:schemeClr val="bg1"/>
                </a:solidFill>
              </a:rPr>
              <a:t>OpenCFD</a:t>
            </a:r>
            <a:r>
              <a:rPr lang="en-US" sz="2000" dirty="0">
                <a:solidFill>
                  <a:schemeClr val="bg1"/>
                </a:solidFill>
              </a:rPr>
              <a:t> ltd.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resolves complex problems:</a:t>
            </a:r>
          </a:p>
          <a:p>
            <a:pPr lvl="2"/>
            <a:endParaRPr lang="en-US" sz="2000" dirty="0">
              <a:solidFill>
                <a:schemeClr val="bg1"/>
              </a:solidFill>
            </a:endParaRPr>
          </a:p>
          <a:p>
            <a:pPr lvl="2"/>
            <a:r>
              <a:rPr lang="en-US" sz="2000" dirty="0">
                <a:solidFill>
                  <a:schemeClr val="bg1"/>
                </a:solidFill>
              </a:rPr>
              <a:t>Fluid flows  (including turbulence, chemical reactions, heat transfer)</a:t>
            </a:r>
          </a:p>
          <a:p>
            <a:pPr lvl="2"/>
            <a:endParaRPr lang="en-US" sz="2000" dirty="0">
              <a:solidFill>
                <a:schemeClr val="bg1"/>
              </a:solidFill>
            </a:endParaRPr>
          </a:p>
          <a:p>
            <a:pPr lvl="2"/>
            <a:r>
              <a:rPr lang="en-US" sz="2000" dirty="0">
                <a:solidFill>
                  <a:schemeClr val="bg1"/>
                </a:solidFill>
              </a:rPr>
              <a:t>Solid mechanics</a:t>
            </a:r>
          </a:p>
          <a:p>
            <a:pPr lvl="2"/>
            <a:endParaRPr lang="en-US" sz="2000" dirty="0">
              <a:solidFill>
                <a:schemeClr val="bg1"/>
              </a:solidFill>
            </a:endParaRPr>
          </a:p>
          <a:p>
            <a:pPr lvl="2"/>
            <a:r>
              <a:rPr lang="en-US" sz="2000" dirty="0">
                <a:solidFill>
                  <a:schemeClr val="bg1"/>
                </a:solidFill>
              </a:rPr>
              <a:t>Acoustics</a:t>
            </a:r>
          </a:p>
          <a:p>
            <a:pPr lvl="2"/>
            <a:endParaRPr lang="en-US" sz="2000" dirty="0">
              <a:solidFill>
                <a:schemeClr val="bg1"/>
              </a:solidFill>
            </a:endParaRPr>
          </a:p>
          <a:p>
            <a:pPr lvl="2"/>
            <a:r>
              <a:rPr lang="en-US" sz="2000" dirty="0">
                <a:solidFill>
                  <a:schemeClr val="bg1"/>
                </a:solidFill>
              </a:rPr>
              <a:t>Electromagnetics 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2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>
                <a:solidFill>
                  <a:schemeClr val="bg1"/>
                </a:solidFill>
              </a:rPr>
              <a:t>interFoam </a:t>
            </a:r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BBFC1C-90A6-8B49-A1CC-6E16048652F3}"/>
                  </a:ext>
                </a:extLst>
              </p:cNvPr>
              <p:cNvSpPr txBox="1"/>
              <p:nvPr/>
            </p:nvSpPr>
            <p:spPr>
              <a:xfrm>
                <a:off x="970668" y="1237360"/>
                <a:ext cx="10456985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000" dirty="0">
                    <a:solidFill>
                      <a:schemeClr val="bg1"/>
                    </a:solidFill>
                  </a:rPr>
                  <a:t>multiphase flow solver</a:t>
                </a:r>
              </a:p>
              <a:p>
                <a:pPr marL="342900" indent="-342900">
                  <a:buFontTx/>
                  <a:buChar char="-"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Tx/>
                  <a:buChar char="-"/>
                </a:pPr>
                <a:r>
                  <a:rPr lang="en-US" sz="2000" dirty="0">
                    <a:solidFill>
                      <a:schemeClr val="bg1"/>
                    </a:solidFill>
                  </a:rPr>
                  <a:t>incompressible, isothermal, immiscible</a:t>
                </a:r>
              </a:p>
              <a:p>
                <a:pPr marL="342900" indent="-342900">
                  <a:buFontTx/>
                  <a:buChar char="-"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Tx/>
                  <a:buChar char="-"/>
                </a:pPr>
                <a:r>
                  <a:rPr lang="en-US" sz="2000" dirty="0">
                    <a:solidFill>
                      <a:schemeClr val="bg1"/>
                    </a:solidFill>
                  </a:rPr>
                  <a:t>Volume of Fluid Method (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VoF</a:t>
                </a:r>
                <a:r>
                  <a:rPr lang="en-US" sz="2000" dirty="0">
                    <a:solidFill>
                      <a:schemeClr val="bg1"/>
                    </a:solidFill>
                  </a:rPr>
                  <a:t>):</a:t>
                </a:r>
              </a:p>
              <a:p>
                <a:pPr lvl="1"/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	introduces the variable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DE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≤1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	 </a:t>
                </a:r>
              </a:p>
              <a:p>
                <a:pPr marL="342900" indent="-342900">
                  <a:buFontTx/>
                  <a:buChar char="-"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Tx/>
                  <a:buChar char="-"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BBFC1C-90A6-8B49-A1CC-6E1604865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68" y="1237360"/>
                <a:ext cx="10456985" cy="4401205"/>
              </a:xfrm>
              <a:prstGeom prst="rect">
                <a:avLst/>
              </a:prstGeom>
              <a:blipFill>
                <a:blip r:embed="rId4"/>
                <a:stretch>
                  <a:fillRect l="-485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4324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>
                <a:solidFill>
                  <a:schemeClr val="bg1"/>
                </a:solidFill>
              </a:rPr>
              <a:t>interFoam </a:t>
            </a:r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BBFC1C-90A6-8B49-A1CC-6E16048652F3}"/>
                  </a:ext>
                </a:extLst>
              </p:cNvPr>
              <p:cNvSpPr txBox="1"/>
              <p:nvPr/>
            </p:nvSpPr>
            <p:spPr>
              <a:xfrm>
                <a:off x="970668" y="1237360"/>
                <a:ext cx="10456985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000" dirty="0">
                    <a:solidFill>
                      <a:schemeClr val="bg1"/>
                    </a:solidFill>
                  </a:rPr>
                  <a:t>multiphase flow solver</a:t>
                </a:r>
              </a:p>
              <a:p>
                <a:pPr marL="342900" indent="-342900">
                  <a:buFontTx/>
                  <a:buChar char="-"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Tx/>
                  <a:buChar char="-"/>
                </a:pPr>
                <a:r>
                  <a:rPr lang="en-US" sz="2000" dirty="0">
                    <a:solidFill>
                      <a:schemeClr val="bg1"/>
                    </a:solidFill>
                  </a:rPr>
                  <a:t>incompressible, isothermal, immiscible</a:t>
                </a:r>
              </a:p>
              <a:p>
                <a:pPr marL="342900" indent="-342900">
                  <a:buFontTx/>
                  <a:buChar char="-"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Tx/>
                  <a:buChar char="-"/>
                </a:pPr>
                <a:r>
                  <a:rPr lang="en-US" sz="2000" dirty="0">
                    <a:solidFill>
                      <a:schemeClr val="bg1"/>
                    </a:solidFill>
                  </a:rPr>
                  <a:t>Volume of Fluid Method (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VoF</a:t>
                </a:r>
                <a:r>
                  <a:rPr lang="en-US" sz="2000" dirty="0">
                    <a:solidFill>
                      <a:schemeClr val="bg1"/>
                    </a:solidFill>
                  </a:rPr>
                  <a:t>):</a:t>
                </a:r>
              </a:p>
              <a:p>
                <a:pPr lvl="1"/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	introduces the variable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DE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≤1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	 </a:t>
                </a:r>
              </a:p>
              <a:p>
                <a:pPr marL="342900" indent="-342900">
                  <a:buFontTx/>
                  <a:buChar char="-"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Tx/>
                  <a:buChar char="-"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BBFC1C-90A6-8B49-A1CC-6E1604865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68" y="1237360"/>
                <a:ext cx="10456985" cy="4401205"/>
              </a:xfrm>
              <a:prstGeom prst="rect">
                <a:avLst/>
              </a:prstGeom>
              <a:blipFill>
                <a:blip r:embed="rId4"/>
                <a:stretch>
                  <a:fillRect l="-485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be 2">
            <a:extLst>
              <a:ext uri="{FF2B5EF4-FFF2-40B4-BE49-F238E27FC236}">
                <a16:creationId xmlns:a16="http://schemas.microsoft.com/office/drawing/2014/main" id="{8F8AAE79-0097-7A4C-8285-082F5C4255A1}"/>
              </a:ext>
            </a:extLst>
          </p:cNvPr>
          <p:cNvSpPr/>
          <p:nvPr/>
        </p:nvSpPr>
        <p:spPr>
          <a:xfrm>
            <a:off x="7162800" y="4426697"/>
            <a:ext cx="1216152" cy="1216152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water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55C195C-109B-BB45-87BA-B5AB8AF12137}"/>
              </a:ext>
            </a:extLst>
          </p:cNvPr>
          <p:cNvSpPr/>
          <p:nvPr/>
        </p:nvSpPr>
        <p:spPr>
          <a:xfrm>
            <a:off x="7162800" y="1241644"/>
            <a:ext cx="1216152" cy="1216152"/>
          </a:xfrm>
          <a:prstGeom prst="cub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C9DACE39-0931-354A-8826-BBF92ED0C159}"/>
              </a:ext>
            </a:extLst>
          </p:cNvPr>
          <p:cNvSpPr/>
          <p:nvPr/>
        </p:nvSpPr>
        <p:spPr>
          <a:xfrm>
            <a:off x="7162800" y="2879315"/>
            <a:ext cx="1216152" cy="1216152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water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C05AE3-B209-C742-A229-7B8F5B263BFB}"/>
              </a:ext>
            </a:extLst>
          </p:cNvPr>
          <p:cNvSpPr/>
          <p:nvPr/>
        </p:nvSpPr>
        <p:spPr>
          <a:xfrm>
            <a:off x="7173393" y="3191124"/>
            <a:ext cx="894842" cy="4006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6637E6A-F7F0-6148-9239-904F5EA7DF52}"/>
              </a:ext>
            </a:extLst>
          </p:cNvPr>
          <p:cNvSpPr/>
          <p:nvPr/>
        </p:nvSpPr>
        <p:spPr>
          <a:xfrm>
            <a:off x="7174448" y="2883422"/>
            <a:ext cx="1199396" cy="294998"/>
          </a:xfrm>
          <a:prstGeom prst="parallelogram">
            <a:avLst>
              <a:gd name="adj" fmla="val 100434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540681BB-9A99-D744-AF20-8B0E6175D554}"/>
              </a:ext>
            </a:extLst>
          </p:cNvPr>
          <p:cNvSpPr/>
          <p:nvPr/>
        </p:nvSpPr>
        <p:spPr>
          <a:xfrm rot="5400000">
            <a:off x="7890270" y="3102399"/>
            <a:ext cx="678041" cy="288600"/>
          </a:xfrm>
          <a:custGeom>
            <a:avLst/>
            <a:gdLst>
              <a:gd name="connsiteX0" fmla="*/ 0 w 1199396"/>
              <a:gd name="connsiteY0" fmla="*/ 294998 h 294998"/>
              <a:gd name="connsiteX1" fmla="*/ 542133 w 1199396"/>
              <a:gd name="connsiteY1" fmla="*/ 0 h 294998"/>
              <a:gd name="connsiteX2" fmla="*/ 1199396 w 1199396"/>
              <a:gd name="connsiteY2" fmla="*/ 0 h 294998"/>
              <a:gd name="connsiteX3" fmla="*/ 657263 w 1199396"/>
              <a:gd name="connsiteY3" fmla="*/ 294998 h 294998"/>
              <a:gd name="connsiteX4" fmla="*/ 0 w 1199396"/>
              <a:gd name="connsiteY4" fmla="*/ 294998 h 294998"/>
              <a:gd name="connsiteX0" fmla="*/ 195170 w 1394566"/>
              <a:gd name="connsiteY0" fmla="*/ 294998 h 294998"/>
              <a:gd name="connsiteX1" fmla="*/ 0 w 1394566"/>
              <a:gd name="connsiteY1" fmla="*/ 7228 h 294998"/>
              <a:gd name="connsiteX2" fmla="*/ 1394566 w 1394566"/>
              <a:gd name="connsiteY2" fmla="*/ 0 h 294998"/>
              <a:gd name="connsiteX3" fmla="*/ 852433 w 1394566"/>
              <a:gd name="connsiteY3" fmla="*/ 294998 h 294998"/>
              <a:gd name="connsiteX4" fmla="*/ 195170 w 1394566"/>
              <a:gd name="connsiteY4" fmla="*/ 294998 h 294998"/>
              <a:gd name="connsiteX0" fmla="*/ 195170 w 852433"/>
              <a:gd name="connsiteY0" fmla="*/ 288904 h 288904"/>
              <a:gd name="connsiteX1" fmla="*/ 0 w 852433"/>
              <a:gd name="connsiteY1" fmla="*/ 1134 h 288904"/>
              <a:gd name="connsiteX2" fmla="*/ 647739 w 852433"/>
              <a:gd name="connsiteY2" fmla="*/ 0 h 288904"/>
              <a:gd name="connsiteX3" fmla="*/ 852433 w 852433"/>
              <a:gd name="connsiteY3" fmla="*/ 288904 h 288904"/>
              <a:gd name="connsiteX4" fmla="*/ 195170 w 852433"/>
              <a:gd name="connsiteY4" fmla="*/ 288904 h 288904"/>
              <a:gd name="connsiteX0" fmla="*/ 293955 w 951218"/>
              <a:gd name="connsiteY0" fmla="*/ 288904 h 288904"/>
              <a:gd name="connsiteX1" fmla="*/ 0 w 951218"/>
              <a:gd name="connsiteY1" fmla="*/ 52929 h 288904"/>
              <a:gd name="connsiteX2" fmla="*/ 746524 w 951218"/>
              <a:gd name="connsiteY2" fmla="*/ 0 h 288904"/>
              <a:gd name="connsiteX3" fmla="*/ 951218 w 951218"/>
              <a:gd name="connsiteY3" fmla="*/ 288904 h 288904"/>
              <a:gd name="connsiteX4" fmla="*/ 293955 w 951218"/>
              <a:gd name="connsiteY4" fmla="*/ 288904 h 288904"/>
              <a:gd name="connsiteX0" fmla="*/ 293955 w 746524"/>
              <a:gd name="connsiteY0" fmla="*/ 288904 h 288904"/>
              <a:gd name="connsiteX1" fmla="*/ 0 w 746524"/>
              <a:gd name="connsiteY1" fmla="*/ 52929 h 288904"/>
              <a:gd name="connsiteX2" fmla="*/ 746524 w 746524"/>
              <a:gd name="connsiteY2" fmla="*/ 0 h 288904"/>
              <a:gd name="connsiteX3" fmla="*/ 737840 w 746524"/>
              <a:gd name="connsiteY3" fmla="*/ 285857 h 288904"/>
              <a:gd name="connsiteX4" fmla="*/ 293955 w 746524"/>
              <a:gd name="connsiteY4" fmla="*/ 288904 h 288904"/>
              <a:gd name="connsiteX0" fmla="*/ 293955 w 737840"/>
              <a:gd name="connsiteY0" fmla="*/ 235975 h 235975"/>
              <a:gd name="connsiteX1" fmla="*/ 0 w 737840"/>
              <a:gd name="connsiteY1" fmla="*/ 0 h 235975"/>
              <a:gd name="connsiteX2" fmla="*/ 596370 w 737840"/>
              <a:gd name="connsiteY2" fmla="*/ 14100 h 235975"/>
              <a:gd name="connsiteX3" fmla="*/ 737840 w 737840"/>
              <a:gd name="connsiteY3" fmla="*/ 232928 h 235975"/>
              <a:gd name="connsiteX4" fmla="*/ 293955 w 737840"/>
              <a:gd name="connsiteY4" fmla="*/ 235975 h 235975"/>
              <a:gd name="connsiteX0" fmla="*/ 293955 w 737840"/>
              <a:gd name="connsiteY0" fmla="*/ 243288 h 243288"/>
              <a:gd name="connsiteX1" fmla="*/ 0 w 737840"/>
              <a:gd name="connsiteY1" fmla="*/ 7313 h 243288"/>
              <a:gd name="connsiteX2" fmla="*/ 405453 w 737840"/>
              <a:gd name="connsiteY2" fmla="*/ 0 h 243288"/>
              <a:gd name="connsiteX3" fmla="*/ 737840 w 737840"/>
              <a:gd name="connsiteY3" fmla="*/ 240241 h 243288"/>
              <a:gd name="connsiteX4" fmla="*/ 293955 w 737840"/>
              <a:gd name="connsiteY4" fmla="*/ 243288 h 243288"/>
              <a:gd name="connsiteX0" fmla="*/ 297426 w 741311"/>
              <a:gd name="connsiteY0" fmla="*/ 243288 h 243288"/>
              <a:gd name="connsiteX1" fmla="*/ 0 w 741311"/>
              <a:gd name="connsiteY1" fmla="*/ 1960 h 243288"/>
              <a:gd name="connsiteX2" fmla="*/ 408924 w 741311"/>
              <a:gd name="connsiteY2" fmla="*/ 0 h 243288"/>
              <a:gd name="connsiteX3" fmla="*/ 741311 w 741311"/>
              <a:gd name="connsiteY3" fmla="*/ 240241 h 243288"/>
              <a:gd name="connsiteX4" fmla="*/ 297426 w 741311"/>
              <a:gd name="connsiteY4" fmla="*/ 243288 h 243288"/>
              <a:gd name="connsiteX0" fmla="*/ 319768 w 741311"/>
              <a:gd name="connsiteY0" fmla="*/ 243288 h 243288"/>
              <a:gd name="connsiteX1" fmla="*/ 0 w 741311"/>
              <a:gd name="connsiteY1" fmla="*/ 1960 h 243288"/>
              <a:gd name="connsiteX2" fmla="*/ 408924 w 741311"/>
              <a:gd name="connsiteY2" fmla="*/ 0 h 243288"/>
              <a:gd name="connsiteX3" fmla="*/ 741311 w 741311"/>
              <a:gd name="connsiteY3" fmla="*/ 240241 h 243288"/>
              <a:gd name="connsiteX4" fmla="*/ 319768 w 741311"/>
              <a:gd name="connsiteY4" fmla="*/ 243288 h 243288"/>
              <a:gd name="connsiteX0" fmla="*/ 308601 w 741311"/>
              <a:gd name="connsiteY0" fmla="*/ 243288 h 243288"/>
              <a:gd name="connsiteX1" fmla="*/ 0 w 741311"/>
              <a:gd name="connsiteY1" fmla="*/ 1960 h 243288"/>
              <a:gd name="connsiteX2" fmla="*/ 408924 w 741311"/>
              <a:gd name="connsiteY2" fmla="*/ 0 h 243288"/>
              <a:gd name="connsiteX3" fmla="*/ 741311 w 741311"/>
              <a:gd name="connsiteY3" fmla="*/ 240241 h 243288"/>
              <a:gd name="connsiteX4" fmla="*/ 308601 w 741311"/>
              <a:gd name="connsiteY4" fmla="*/ 243288 h 24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311" h="243288">
                <a:moveTo>
                  <a:pt x="308601" y="243288"/>
                </a:moveTo>
                <a:lnTo>
                  <a:pt x="0" y="1960"/>
                </a:lnTo>
                <a:lnTo>
                  <a:pt x="408924" y="0"/>
                </a:lnTo>
                <a:lnTo>
                  <a:pt x="741311" y="240241"/>
                </a:lnTo>
                <a:lnTo>
                  <a:pt x="308601" y="243288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00B983-7D19-984F-BAC5-D450C9F5B56D}"/>
                  </a:ext>
                </a:extLst>
              </p:cNvPr>
              <p:cNvSpPr txBox="1"/>
              <p:nvPr/>
            </p:nvSpPr>
            <p:spPr>
              <a:xfrm>
                <a:off x="8981184" y="4796610"/>
                <a:ext cx="863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00B983-7D19-984F-BAC5-D450C9F5B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184" y="4796610"/>
                <a:ext cx="863313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849D2A-7B3B-4B4A-8FFA-8CE00E74E66B}"/>
                  </a:ext>
                </a:extLst>
              </p:cNvPr>
              <p:cNvSpPr txBox="1"/>
              <p:nvPr/>
            </p:nvSpPr>
            <p:spPr>
              <a:xfrm>
                <a:off x="8978777" y="3216388"/>
                <a:ext cx="1039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849D2A-7B3B-4B4A-8FFA-8CE00E74E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777" y="3216388"/>
                <a:ext cx="1039644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5D716A-A4AD-9A4D-9EBB-7BBEB65F546A}"/>
                  </a:ext>
                </a:extLst>
              </p:cNvPr>
              <p:cNvSpPr txBox="1"/>
              <p:nvPr/>
            </p:nvSpPr>
            <p:spPr>
              <a:xfrm>
                <a:off x="8978777" y="1624813"/>
                <a:ext cx="863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5D716A-A4AD-9A4D-9EBB-7BBEB65F5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777" y="1624813"/>
                <a:ext cx="863313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651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interFoam</a:t>
            </a:r>
            <a:r>
              <a:rPr lang="en-US" sz="2800" dirty="0">
                <a:solidFill>
                  <a:schemeClr val="bg1"/>
                </a:solidFill>
              </a:rPr>
              <a:t> – Equations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710B40D-A76A-8B41-B675-B8932AAA7708}"/>
                  </a:ext>
                </a:extLst>
              </p:cNvPr>
              <p:cNvSpPr/>
              <p:nvPr/>
            </p:nvSpPr>
            <p:spPr>
              <a:xfrm>
                <a:off x="1133185" y="1526609"/>
                <a:ext cx="998607" cy="7051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710B40D-A76A-8B41-B675-B8932AAA7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85" y="1526609"/>
                <a:ext cx="998607" cy="705129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FE98754-0143-C844-AD47-C90DB888AE20}"/>
                  </a:ext>
                </a:extLst>
              </p:cNvPr>
              <p:cNvSpPr/>
              <p:nvPr/>
            </p:nvSpPr>
            <p:spPr>
              <a:xfrm>
                <a:off x="1133185" y="2689571"/>
                <a:ext cx="6035114" cy="708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FE98754-0143-C844-AD47-C90DB888AE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85" y="2689571"/>
                <a:ext cx="6035114" cy="708014"/>
              </a:xfrm>
              <a:prstGeom prst="rect">
                <a:avLst/>
              </a:prstGeom>
              <a:blipFill>
                <a:blip r:embed="rId5"/>
                <a:stretch>
                  <a:fillRect t="-63158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730CAD-D20A-B34C-9B95-4392DF471479}"/>
                  </a:ext>
                </a:extLst>
              </p:cNvPr>
              <p:cNvSpPr/>
              <p:nvPr/>
            </p:nvSpPr>
            <p:spPr>
              <a:xfrm>
                <a:off x="1127053" y="4081247"/>
                <a:ext cx="2287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730CAD-D20A-B34C-9B95-4392DF471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053" y="4081247"/>
                <a:ext cx="2287741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AE9C1DE-149B-574A-AC86-0E12A12B1557}"/>
                  </a:ext>
                </a:extLst>
              </p:cNvPr>
              <p:cNvSpPr/>
              <p:nvPr/>
            </p:nvSpPr>
            <p:spPr>
              <a:xfrm>
                <a:off x="1127053" y="5153156"/>
                <a:ext cx="1940210" cy="7484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AE9C1DE-149B-574A-AC86-0E12A12B1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053" y="5153156"/>
                <a:ext cx="1940210" cy="748475"/>
              </a:xfrm>
              <a:prstGeom prst="rect">
                <a:avLst/>
              </a:prstGeom>
              <a:blipFill>
                <a:blip r:embed="rId7"/>
                <a:stretch>
                  <a:fillRect t="-80000" b="-7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C94E674-C684-D74C-901B-D56B53A68F1D}"/>
              </a:ext>
            </a:extLst>
          </p:cNvPr>
          <p:cNvSpPr txBox="1"/>
          <p:nvPr/>
        </p:nvSpPr>
        <p:spPr>
          <a:xfrm>
            <a:off x="7532176" y="1694507"/>
            <a:ext cx="365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Continuity equation (incompressible)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579FB-1B20-AA4C-BFD1-33823376A115}"/>
              </a:ext>
            </a:extLst>
          </p:cNvPr>
          <p:cNvSpPr txBox="1"/>
          <p:nvPr/>
        </p:nvSpPr>
        <p:spPr>
          <a:xfrm>
            <a:off x="7532176" y="2858912"/>
            <a:ext cx="2246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Momentum  Equation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F85756-6DDC-C04A-BBC1-512C608BA753}"/>
              </a:ext>
            </a:extLst>
          </p:cNvPr>
          <p:cNvSpPr txBox="1"/>
          <p:nvPr/>
        </p:nvSpPr>
        <p:spPr>
          <a:xfrm>
            <a:off x="7532176" y="4081247"/>
            <a:ext cx="249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Density Equation for </a:t>
            </a:r>
            <a:r>
              <a:rPr lang="en-US" dirty="0" err="1">
                <a:solidFill>
                  <a:schemeClr val="bg2"/>
                </a:solidFill>
              </a:rPr>
              <a:t>VoF</a:t>
            </a:r>
            <a:endParaRPr lang="en-US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05A71A-4C81-C340-8950-B6073A32D3A1}"/>
                  </a:ext>
                </a:extLst>
              </p:cNvPr>
              <p:cNvSpPr txBox="1"/>
              <p:nvPr/>
            </p:nvSpPr>
            <p:spPr>
              <a:xfrm>
                <a:off x="7532176" y="5342727"/>
                <a:ext cx="25394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Transport Equation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05A71A-4C81-C340-8950-B6073A32D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76" y="5342727"/>
                <a:ext cx="2539478" cy="369332"/>
              </a:xfrm>
              <a:prstGeom prst="rect">
                <a:avLst/>
              </a:prstGeom>
              <a:blipFill>
                <a:blip r:embed="rId8"/>
                <a:stretch>
                  <a:fillRect l="-199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290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shallowFoam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E1FBD0-C4D0-0D48-A809-B2DA6EFA9C18}"/>
              </a:ext>
            </a:extLst>
          </p:cNvPr>
          <p:cNvSpPr txBox="1"/>
          <p:nvPr/>
        </p:nvSpPr>
        <p:spPr>
          <a:xfrm>
            <a:off x="970668" y="1237360"/>
            <a:ext cx="104569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de-DE" sz="2000" dirty="0" err="1">
                <a:solidFill>
                  <a:schemeClr val="bg1"/>
                </a:solidFill>
              </a:rPr>
              <a:t>newly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developed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solver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2D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solves for shallow water flows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	 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61F3F83-25AD-3E4E-98C6-7A36EEDCEDD8}"/>
                  </a:ext>
                </a:extLst>
              </p:cNvPr>
              <p:cNvSpPr/>
              <p:nvPr/>
            </p:nvSpPr>
            <p:spPr>
              <a:xfrm>
                <a:off x="2600732" y="3244334"/>
                <a:ext cx="9724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&lt;&lt;</m:t>
                    </m:r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  <a:effectLst/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61F3F83-25AD-3E4E-98C6-7A36EEDCE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732" y="3244334"/>
                <a:ext cx="9724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4747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shallowFoam</a:t>
            </a:r>
            <a:r>
              <a:rPr lang="en-US" sz="2800" dirty="0">
                <a:solidFill>
                  <a:schemeClr val="bg1"/>
                </a:solidFill>
              </a:rPr>
              <a:t> – Equations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590841-3392-3E42-B0FC-9D484079F3A5}"/>
                  </a:ext>
                </a:extLst>
              </p:cNvPr>
              <p:cNvSpPr/>
              <p:nvPr/>
            </p:nvSpPr>
            <p:spPr>
              <a:xfrm>
                <a:off x="1163131" y="728250"/>
                <a:ext cx="1465658" cy="666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590841-3392-3E42-B0FC-9D484079F3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131" y="728250"/>
                <a:ext cx="1465658" cy="666336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44DAD61-88FA-1442-B972-F4B27E30477D}"/>
                  </a:ext>
                </a:extLst>
              </p:cNvPr>
              <p:cNvSpPr/>
              <p:nvPr/>
            </p:nvSpPr>
            <p:spPr>
              <a:xfrm>
                <a:off x="1163131" y="1660276"/>
                <a:ext cx="4111960" cy="8960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 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44DAD61-88FA-1442-B972-F4B27E304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131" y="1660276"/>
                <a:ext cx="4111960" cy="8960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5185C7-A5AE-B449-97EF-1FB187E71515}"/>
                  </a:ext>
                </a:extLst>
              </p:cNvPr>
              <p:cNvSpPr/>
              <p:nvPr/>
            </p:nvSpPr>
            <p:spPr>
              <a:xfrm>
                <a:off x="1163131" y="2787652"/>
                <a:ext cx="1300741" cy="3784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5185C7-A5AE-B449-97EF-1FB187E715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131" y="2787652"/>
                <a:ext cx="1300741" cy="378437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452AD90-B8D2-F043-A7BB-E00D276DA6A4}"/>
                  </a:ext>
                </a:extLst>
              </p:cNvPr>
              <p:cNvSpPr/>
              <p:nvPr/>
            </p:nvSpPr>
            <p:spPr>
              <a:xfrm>
                <a:off x="1163131" y="3639559"/>
                <a:ext cx="1734899" cy="725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452AD90-B8D2-F043-A7BB-E00D276DA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131" y="3639559"/>
                <a:ext cx="1734899" cy="725711"/>
              </a:xfrm>
              <a:prstGeom prst="rect">
                <a:avLst/>
              </a:prstGeom>
              <a:blipFill>
                <a:blip r:embed="rId7"/>
                <a:stretch>
                  <a:fillRect l="-13869" t="-151724" r="-730" b="-2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CE0039-3B36-E14E-A8FA-B741248FE317}"/>
                  </a:ext>
                </a:extLst>
              </p:cNvPr>
              <p:cNvSpPr/>
              <p:nvPr/>
            </p:nvSpPr>
            <p:spPr>
              <a:xfrm>
                <a:off x="1245589" y="4646434"/>
                <a:ext cx="1520994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1CE0039-3B36-E14E-A8FA-B741248FE3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89" y="4646434"/>
                <a:ext cx="1520994" cy="665888"/>
              </a:xfrm>
              <a:prstGeom prst="rect">
                <a:avLst/>
              </a:prstGeom>
              <a:blipFill>
                <a:blip r:embed="rId8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57A02E7-9EF0-E742-BABA-603C737FA28F}"/>
                  </a:ext>
                </a:extLst>
              </p:cNvPr>
              <p:cNvSpPr/>
              <p:nvPr/>
            </p:nvSpPr>
            <p:spPr>
              <a:xfrm>
                <a:off x="1245589" y="5722016"/>
                <a:ext cx="4965270" cy="7262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𝑔h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57A02E7-9EF0-E742-BABA-603C737FA2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89" y="5722016"/>
                <a:ext cx="4965270" cy="726289"/>
              </a:xfrm>
              <a:prstGeom prst="rect">
                <a:avLst/>
              </a:prstGeom>
              <a:blipFill>
                <a:blip r:embed="rId9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C7E1B0C-5E2C-BB4D-8E7D-134C98F71276}"/>
              </a:ext>
            </a:extLst>
          </p:cNvPr>
          <p:cNvSpPr txBox="1"/>
          <p:nvPr/>
        </p:nvSpPr>
        <p:spPr>
          <a:xfrm>
            <a:off x="6858078" y="876752"/>
            <a:ext cx="4606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Continuity equation for 2D incompressible 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5325BA-A549-F444-9EB7-138C39000910}"/>
              </a:ext>
            </a:extLst>
          </p:cNvPr>
          <p:cNvSpPr txBox="1"/>
          <p:nvPr/>
        </p:nvSpPr>
        <p:spPr>
          <a:xfrm>
            <a:off x="6858078" y="1830506"/>
            <a:ext cx="4381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Vertical component of Momentum Equation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974774-C3DD-9642-B756-C16A711354A5}"/>
              </a:ext>
            </a:extLst>
          </p:cNvPr>
          <p:cNvSpPr txBox="1"/>
          <p:nvPr/>
        </p:nvSpPr>
        <p:spPr>
          <a:xfrm>
            <a:off x="6858078" y="2779972"/>
            <a:ext cx="4069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Depth average and deviatoric component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C808E5-C0D4-2E40-8086-DC7E0586AD49}"/>
              </a:ext>
            </a:extLst>
          </p:cNvPr>
          <p:cNvSpPr txBox="1"/>
          <p:nvPr/>
        </p:nvSpPr>
        <p:spPr>
          <a:xfrm>
            <a:off x="6858078" y="3760953"/>
            <a:ext cx="3885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Definition of depth average component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F9BD08-F5C5-9147-BF9A-2EED77E2A20E}"/>
              </a:ext>
            </a:extLst>
          </p:cNvPr>
          <p:cNvSpPr txBox="1"/>
          <p:nvPr/>
        </p:nvSpPr>
        <p:spPr>
          <a:xfrm>
            <a:off x="6858077" y="4777398"/>
            <a:ext cx="3491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Depth averaged transport equation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CAF482-C5E5-5B49-BDB4-FE7DA0C8DFC4}"/>
              </a:ext>
            </a:extLst>
          </p:cNvPr>
          <p:cNvSpPr txBox="1"/>
          <p:nvPr/>
        </p:nvSpPr>
        <p:spPr>
          <a:xfrm>
            <a:off x="6858077" y="5817699"/>
            <a:ext cx="3725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Depth averaged momentum equation</a:t>
            </a:r>
          </a:p>
        </p:txBody>
      </p:sp>
    </p:spTree>
    <p:extLst>
      <p:ext uri="{BB962C8B-B14F-4D97-AF65-F5344CB8AC3E}">
        <p14:creationId xmlns:p14="http://schemas.microsoft.com/office/powerpoint/2010/main" val="433770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53E8BB-1F67-564A-AC71-701FDA8E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F08025A-3B77-B34C-A323-2F618450E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78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Geometry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DF5C4-0EFF-9A48-AC14-0DA0F1E970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6" r="4598"/>
          <a:stretch/>
        </p:blipFill>
        <p:spPr>
          <a:xfrm>
            <a:off x="690824" y="4022720"/>
            <a:ext cx="11509912" cy="2825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13C3C1-F275-B140-B5EB-6E81900147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5" t="15579" b="3541"/>
          <a:stretch/>
        </p:blipFill>
        <p:spPr>
          <a:xfrm>
            <a:off x="5282762" y="828610"/>
            <a:ext cx="6750120" cy="3173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F7CB308-FC78-0F48-B44A-35189D84B7AA}"/>
              </a:ext>
            </a:extLst>
          </p:cNvPr>
          <p:cNvSpPr txBox="1"/>
          <p:nvPr/>
        </p:nvSpPr>
        <p:spPr>
          <a:xfrm>
            <a:off x="136906" y="5628477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523.82 </a:t>
            </a:r>
            <a:r>
              <a:rPr lang="en-US" sz="1200" dirty="0" err="1">
                <a:solidFill>
                  <a:schemeClr val="bg1"/>
                </a:solidFill>
              </a:rPr>
              <a:t>m.a.s.l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7CD97A9-0280-E94E-9CA9-28F1D685AAD4}"/>
              </a:ext>
            </a:extLst>
          </p:cNvPr>
          <p:cNvCxnSpPr>
            <a:cxnSpLocks/>
          </p:cNvCxnSpPr>
          <p:nvPr/>
        </p:nvCxnSpPr>
        <p:spPr>
          <a:xfrm>
            <a:off x="215590" y="5855370"/>
            <a:ext cx="9515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B660E93-1F0D-8D4E-A3BA-049C57A24690}"/>
              </a:ext>
            </a:extLst>
          </p:cNvPr>
          <p:cNvCxnSpPr>
            <a:cxnSpLocks/>
          </p:cNvCxnSpPr>
          <p:nvPr/>
        </p:nvCxnSpPr>
        <p:spPr>
          <a:xfrm>
            <a:off x="215590" y="5656758"/>
            <a:ext cx="9515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BBED6D3-85D7-F849-A242-3BF6B3FB23C2}"/>
              </a:ext>
            </a:extLst>
          </p:cNvPr>
          <p:cNvSpPr txBox="1"/>
          <p:nvPr/>
        </p:nvSpPr>
        <p:spPr>
          <a:xfrm>
            <a:off x="136906" y="5426818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524.20 </a:t>
            </a:r>
            <a:r>
              <a:rPr lang="en-US" sz="1200" dirty="0" err="1">
                <a:solidFill>
                  <a:schemeClr val="bg1"/>
                </a:solidFill>
              </a:rPr>
              <a:t>m.a.s.l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806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Geometry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DF5C4-0EFF-9A48-AC14-0DA0F1E970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6" r="4598"/>
          <a:stretch/>
        </p:blipFill>
        <p:spPr>
          <a:xfrm>
            <a:off x="690824" y="4022720"/>
            <a:ext cx="11509912" cy="2825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13C3C1-F275-B140-B5EB-6E81900147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5" t="15579" b="3541"/>
          <a:stretch/>
        </p:blipFill>
        <p:spPr>
          <a:xfrm>
            <a:off x="5282762" y="828610"/>
            <a:ext cx="6750120" cy="3173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D82F11-0C22-254F-B509-54250629D3C2}"/>
              </a:ext>
            </a:extLst>
          </p:cNvPr>
          <p:cNvCxnSpPr>
            <a:cxnSpLocks/>
          </p:cNvCxnSpPr>
          <p:nvPr/>
        </p:nvCxnSpPr>
        <p:spPr>
          <a:xfrm flipH="1" flipV="1">
            <a:off x="7083380" y="2897746"/>
            <a:ext cx="31143" cy="16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414A8E-30FF-0342-9552-039C1B5DC3F7}"/>
              </a:ext>
            </a:extLst>
          </p:cNvPr>
          <p:cNvCxnSpPr>
            <a:cxnSpLocks/>
          </p:cNvCxnSpPr>
          <p:nvPr/>
        </p:nvCxnSpPr>
        <p:spPr>
          <a:xfrm>
            <a:off x="10232265" y="1499816"/>
            <a:ext cx="39990" cy="16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97936F-5C5B-2C4D-87EF-3FAC82D9FF82}"/>
              </a:ext>
            </a:extLst>
          </p:cNvPr>
          <p:cNvCxnSpPr>
            <a:cxnSpLocks/>
          </p:cNvCxnSpPr>
          <p:nvPr/>
        </p:nvCxnSpPr>
        <p:spPr>
          <a:xfrm flipH="1">
            <a:off x="7083380" y="1500389"/>
            <a:ext cx="3148885" cy="1397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888258-2320-8146-AEF1-A85DBC35F56E}"/>
              </a:ext>
            </a:extLst>
          </p:cNvPr>
          <p:cNvCxnSpPr>
            <a:cxnSpLocks/>
          </p:cNvCxnSpPr>
          <p:nvPr/>
        </p:nvCxnSpPr>
        <p:spPr>
          <a:xfrm flipH="1">
            <a:off x="7114636" y="1516475"/>
            <a:ext cx="3148882" cy="1401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3B922CF-F1A5-434D-B8CC-197AAAD13359}"/>
              </a:ext>
            </a:extLst>
          </p:cNvPr>
          <p:cNvCxnSpPr>
            <a:cxnSpLocks/>
          </p:cNvCxnSpPr>
          <p:nvPr/>
        </p:nvCxnSpPr>
        <p:spPr>
          <a:xfrm flipV="1">
            <a:off x="7083380" y="2897748"/>
            <a:ext cx="1" cy="173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FC0B8BA-FC4E-7542-A83D-4BDF4C1AF71E}"/>
              </a:ext>
            </a:extLst>
          </p:cNvPr>
          <p:cNvCxnSpPr>
            <a:cxnSpLocks/>
          </p:cNvCxnSpPr>
          <p:nvPr/>
        </p:nvCxnSpPr>
        <p:spPr>
          <a:xfrm flipV="1">
            <a:off x="7114634" y="2918383"/>
            <a:ext cx="1" cy="166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23CF25F-4FAC-7A47-BC07-E1BA2518DBEF}"/>
              </a:ext>
            </a:extLst>
          </p:cNvPr>
          <p:cNvCxnSpPr>
            <a:cxnSpLocks/>
          </p:cNvCxnSpPr>
          <p:nvPr/>
        </p:nvCxnSpPr>
        <p:spPr>
          <a:xfrm flipV="1">
            <a:off x="10232265" y="1499817"/>
            <a:ext cx="0" cy="222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C65B7BE-5C58-004C-9781-64529FD3F26D}"/>
              </a:ext>
            </a:extLst>
          </p:cNvPr>
          <p:cNvCxnSpPr>
            <a:cxnSpLocks/>
          </p:cNvCxnSpPr>
          <p:nvPr/>
        </p:nvCxnSpPr>
        <p:spPr>
          <a:xfrm flipV="1">
            <a:off x="10263632" y="1516475"/>
            <a:ext cx="0" cy="222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ED8EC14-BD9B-7A4A-9915-E06A3BD2C633}"/>
              </a:ext>
            </a:extLst>
          </p:cNvPr>
          <p:cNvCxnSpPr>
            <a:cxnSpLocks/>
          </p:cNvCxnSpPr>
          <p:nvPr/>
        </p:nvCxnSpPr>
        <p:spPr>
          <a:xfrm flipH="1">
            <a:off x="7117374" y="1542769"/>
            <a:ext cx="3148882" cy="1401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75509AC-CBD3-F041-A8F5-A840B743F5DB}"/>
              </a:ext>
            </a:extLst>
          </p:cNvPr>
          <p:cNvCxnSpPr>
            <a:cxnSpLocks/>
          </p:cNvCxnSpPr>
          <p:nvPr/>
        </p:nvCxnSpPr>
        <p:spPr>
          <a:xfrm flipH="1">
            <a:off x="7111068" y="1579384"/>
            <a:ext cx="3148882" cy="1401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1604A8B-E72C-9640-8893-75207EFF0180}"/>
              </a:ext>
            </a:extLst>
          </p:cNvPr>
          <p:cNvCxnSpPr>
            <a:cxnSpLocks/>
          </p:cNvCxnSpPr>
          <p:nvPr/>
        </p:nvCxnSpPr>
        <p:spPr>
          <a:xfrm flipH="1">
            <a:off x="7111068" y="1609693"/>
            <a:ext cx="3148882" cy="1401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E457E3F-39D1-2344-AD72-1ECB3C76A69B}"/>
              </a:ext>
            </a:extLst>
          </p:cNvPr>
          <p:cNvCxnSpPr>
            <a:cxnSpLocks/>
          </p:cNvCxnSpPr>
          <p:nvPr/>
        </p:nvCxnSpPr>
        <p:spPr>
          <a:xfrm flipH="1">
            <a:off x="7111068" y="1640002"/>
            <a:ext cx="3148882" cy="1401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A90251-17F3-2D4D-AF1E-DB3774DBC736}"/>
              </a:ext>
            </a:extLst>
          </p:cNvPr>
          <p:cNvCxnSpPr>
            <a:cxnSpLocks/>
          </p:cNvCxnSpPr>
          <p:nvPr/>
        </p:nvCxnSpPr>
        <p:spPr>
          <a:xfrm flipV="1">
            <a:off x="7142210" y="2902580"/>
            <a:ext cx="1" cy="166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6938E4A-1AED-CD4B-A3D0-B9571A0F043D}"/>
              </a:ext>
            </a:extLst>
          </p:cNvPr>
          <p:cNvCxnSpPr>
            <a:cxnSpLocks/>
          </p:cNvCxnSpPr>
          <p:nvPr/>
        </p:nvCxnSpPr>
        <p:spPr>
          <a:xfrm flipV="1">
            <a:off x="7185623" y="2883120"/>
            <a:ext cx="1" cy="166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976AA90-F62F-BC4E-91A0-58C3DF8F51F6}"/>
              </a:ext>
            </a:extLst>
          </p:cNvPr>
          <p:cNvCxnSpPr>
            <a:cxnSpLocks/>
          </p:cNvCxnSpPr>
          <p:nvPr/>
        </p:nvCxnSpPr>
        <p:spPr>
          <a:xfrm flipV="1">
            <a:off x="7229035" y="2864743"/>
            <a:ext cx="1" cy="166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41EB2D8-011E-FE42-BB6C-9117942DA648}"/>
              </a:ext>
            </a:extLst>
          </p:cNvPr>
          <p:cNvCxnSpPr>
            <a:cxnSpLocks/>
          </p:cNvCxnSpPr>
          <p:nvPr/>
        </p:nvCxnSpPr>
        <p:spPr>
          <a:xfrm flipV="1">
            <a:off x="7272447" y="2844679"/>
            <a:ext cx="1" cy="166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BBB83AC-EB71-9C43-9DEC-54B86B7C5DB5}"/>
              </a:ext>
            </a:extLst>
          </p:cNvPr>
          <p:cNvCxnSpPr>
            <a:cxnSpLocks/>
          </p:cNvCxnSpPr>
          <p:nvPr/>
        </p:nvCxnSpPr>
        <p:spPr>
          <a:xfrm>
            <a:off x="7074537" y="2932376"/>
            <a:ext cx="39990" cy="16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D8D9690-E4A3-5946-890C-C5F3781AFBD0}"/>
              </a:ext>
            </a:extLst>
          </p:cNvPr>
          <p:cNvCxnSpPr>
            <a:cxnSpLocks/>
          </p:cNvCxnSpPr>
          <p:nvPr/>
        </p:nvCxnSpPr>
        <p:spPr>
          <a:xfrm>
            <a:off x="7074537" y="2956760"/>
            <a:ext cx="39990" cy="16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4783D74-DD38-624E-9395-14555A58BCF9}"/>
              </a:ext>
            </a:extLst>
          </p:cNvPr>
          <p:cNvCxnSpPr>
            <a:cxnSpLocks/>
          </p:cNvCxnSpPr>
          <p:nvPr/>
        </p:nvCxnSpPr>
        <p:spPr>
          <a:xfrm>
            <a:off x="7068441" y="2987240"/>
            <a:ext cx="39990" cy="16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A28CB61-B961-9444-884C-60122F6B12F2}"/>
              </a:ext>
            </a:extLst>
          </p:cNvPr>
          <p:cNvCxnSpPr>
            <a:cxnSpLocks/>
          </p:cNvCxnSpPr>
          <p:nvPr/>
        </p:nvCxnSpPr>
        <p:spPr>
          <a:xfrm>
            <a:off x="7074537" y="3017720"/>
            <a:ext cx="39990" cy="16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0AA9B61-C2F3-4947-8F3F-A8718DBD28F6}"/>
              </a:ext>
            </a:extLst>
          </p:cNvPr>
          <p:cNvCxnSpPr>
            <a:cxnSpLocks/>
          </p:cNvCxnSpPr>
          <p:nvPr/>
        </p:nvCxnSpPr>
        <p:spPr>
          <a:xfrm flipV="1">
            <a:off x="7316447" y="2827143"/>
            <a:ext cx="1" cy="166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E4461F3-86FD-8648-89C9-B4ACC9D85710}"/>
              </a:ext>
            </a:extLst>
          </p:cNvPr>
          <p:cNvCxnSpPr>
            <a:cxnSpLocks/>
          </p:cNvCxnSpPr>
          <p:nvPr/>
        </p:nvCxnSpPr>
        <p:spPr>
          <a:xfrm flipV="1">
            <a:off x="7353410" y="2809722"/>
            <a:ext cx="1" cy="166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3696873-FA61-CD4A-A993-BA173DDD38B6}"/>
              </a:ext>
            </a:extLst>
          </p:cNvPr>
          <p:cNvCxnSpPr>
            <a:cxnSpLocks/>
          </p:cNvCxnSpPr>
          <p:nvPr/>
        </p:nvCxnSpPr>
        <p:spPr>
          <a:xfrm flipV="1">
            <a:off x="7390373" y="2785832"/>
            <a:ext cx="1" cy="166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A267A92-3B91-DB41-A2E4-24B138F62A96}"/>
              </a:ext>
            </a:extLst>
          </p:cNvPr>
          <p:cNvCxnSpPr>
            <a:cxnSpLocks/>
          </p:cNvCxnSpPr>
          <p:nvPr/>
        </p:nvCxnSpPr>
        <p:spPr>
          <a:xfrm>
            <a:off x="7107122" y="2882139"/>
            <a:ext cx="39990" cy="16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257CCBB-868A-AB42-A8AC-F12BAB1FA43F}"/>
              </a:ext>
            </a:extLst>
          </p:cNvPr>
          <p:cNvCxnSpPr>
            <a:cxnSpLocks/>
          </p:cNvCxnSpPr>
          <p:nvPr/>
        </p:nvCxnSpPr>
        <p:spPr>
          <a:xfrm>
            <a:off x="7146013" y="2864273"/>
            <a:ext cx="39990" cy="16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A05F2C1-0B9B-9E42-9C36-C0E1369EEB7B}"/>
              </a:ext>
            </a:extLst>
          </p:cNvPr>
          <p:cNvCxnSpPr>
            <a:cxnSpLocks/>
          </p:cNvCxnSpPr>
          <p:nvPr/>
        </p:nvCxnSpPr>
        <p:spPr>
          <a:xfrm>
            <a:off x="7191210" y="2846406"/>
            <a:ext cx="39990" cy="16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E88E551-CE16-9546-9450-2D85ACAC5009}"/>
              </a:ext>
            </a:extLst>
          </p:cNvPr>
          <p:cNvCxnSpPr>
            <a:cxnSpLocks/>
          </p:cNvCxnSpPr>
          <p:nvPr/>
        </p:nvCxnSpPr>
        <p:spPr>
          <a:xfrm>
            <a:off x="7230101" y="2822232"/>
            <a:ext cx="39990" cy="16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D6ACBE5-279D-3D4E-9F4E-B4886E1C783D}"/>
              </a:ext>
            </a:extLst>
          </p:cNvPr>
          <p:cNvCxnSpPr>
            <a:cxnSpLocks/>
          </p:cNvCxnSpPr>
          <p:nvPr/>
        </p:nvCxnSpPr>
        <p:spPr>
          <a:xfrm>
            <a:off x="7275298" y="2804369"/>
            <a:ext cx="39990" cy="16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10CA724-1AAA-6346-B54C-B40E603EA458}"/>
              </a:ext>
            </a:extLst>
          </p:cNvPr>
          <p:cNvCxnSpPr>
            <a:cxnSpLocks/>
          </p:cNvCxnSpPr>
          <p:nvPr/>
        </p:nvCxnSpPr>
        <p:spPr>
          <a:xfrm>
            <a:off x="7314187" y="2792808"/>
            <a:ext cx="39990" cy="16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95F294B-82BB-864A-B323-BC03BD5990F2}"/>
              </a:ext>
            </a:extLst>
          </p:cNvPr>
          <p:cNvCxnSpPr>
            <a:cxnSpLocks/>
          </p:cNvCxnSpPr>
          <p:nvPr/>
        </p:nvCxnSpPr>
        <p:spPr>
          <a:xfrm>
            <a:off x="7353077" y="2768635"/>
            <a:ext cx="39990" cy="16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07387CD-A1F9-2D45-9DEF-C5F74B2499CA}"/>
              </a:ext>
            </a:extLst>
          </p:cNvPr>
          <p:cNvSpPr txBox="1"/>
          <p:nvPr/>
        </p:nvSpPr>
        <p:spPr>
          <a:xfrm>
            <a:off x="901767" y="1941028"/>
            <a:ext cx="433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Mesh will represent one strip of the channel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515E490-49B0-BB48-9CF4-DC229DC222F0}"/>
              </a:ext>
            </a:extLst>
          </p:cNvPr>
          <p:cNvCxnSpPr>
            <a:cxnSpLocks/>
          </p:cNvCxnSpPr>
          <p:nvPr/>
        </p:nvCxnSpPr>
        <p:spPr>
          <a:xfrm>
            <a:off x="3946317" y="2301485"/>
            <a:ext cx="3027317" cy="6190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F7CB308-FC78-0F48-B44A-35189D84B7AA}"/>
              </a:ext>
            </a:extLst>
          </p:cNvPr>
          <p:cNvSpPr txBox="1"/>
          <p:nvPr/>
        </p:nvSpPr>
        <p:spPr>
          <a:xfrm>
            <a:off x="136906" y="5628477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523.82 </a:t>
            </a:r>
            <a:r>
              <a:rPr lang="en-US" sz="1200" dirty="0" err="1">
                <a:solidFill>
                  <a:schemeClr val="bg1"/>
                </a:solidFill>
              </a:rPr>
              <a:t>m.a.s.l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7CD97A9-0280-E94E-9CA9-28F1D685AAD4}"/>
              </a:ext>
            </a:extLst>
          </p:cNvPr>
          <p:cNvCxnSpPr>
            <a:cxnSpLocks/>
          </p:cNvCxnSpPr>
          <p:nvPr/>
        </p:nvCxnSpPr>
        <p:spPr>
          <a:xfrm>
            <a:off x="215590" y="5855370"/>
            <a:ext cx="9515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B660E93-1F0D-8D4E-A3BA-049C57A24690}"/>
              </a:ext>
            </a:extLst>
          </p:cNvPr>
          <p:cNvCxnSpPr>
            <a:cxnSpLocks/>
          </p:cNvCxnSpPr>
          <p:nvPr/>
        </p:nvCxnSpPr>
        <p:spPr>
          <a:xfrm>
            <a:off x="215590" y="5656758"/>
            <a:ext cx="9515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BBED6D3-85D7-F849-A242-3BF6B3FB23C2}"/>
              </a:ext>
            </a:extLst>
          </p:cNvPr>
          <p:cNvSpPr txBox="1"/>
          <p:nvPr/>
        </p:nvSpPr>
        <p:spPr>
          <a:xfrm>
            <a:off x="136906" y="5426818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524.20 </a:t>
            </a:r>
            <a:r>
              <a:rPr lang="en-US" sz="1200" dirty="0" err="1">
                <a:solidFill>
                  <a:schemeClr val="bg1"/>
                </a:solidFill>
              </a:rPr>
              <a:t>m.a.s.l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373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Geometry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DF5C4-0EFF-9A48-AC14-0DA0F1E970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6" r="4598"/>
          <a:stretch/>
        </p:blipFill>
        <p:spPr>
          <a:xfrm>
            <a:off x="690824" y="4022720"/>
            <a:ext cx="11509912" cy="2825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13C3C1-F275-B140-B5EB-6E81900147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5" t="15579" b="3541"/>
          <a:stretch/>
        </p:blipFill>
        <p:spPr>
          <a:xfrm>
            <a:off x="5282762" y="828610"/>
            <a:ext cx="6750120" cy="3173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D82F11-0C22-254F-B509-54250629D3C2}"/>
              </a:ext>
            </a:extLst>
          </p:cNvPr>
          <p:cNvCxnSpPr>
            <a:cxnSpLocks/>
          </p:cNvCxnSpPr>
          <p:nvPr/>
        </p:nvCxnSpPr>
        <p:spPr>
          <a:xfrm flipH="1" flipV="1">
            <a:off x="7083380" y="2897746"/>
            <a:ext cx="31143" cy="16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414A8E-30FF-0342-9552-039C1B5DC3F7}"/>
              </a:ext>
            </a:extLst>
          </p:cNvPr>
          <p:cNvCxnSpPr>
            <a:cxnSpLocks/>
          </p:cNvCxnSpPr>
          <p:nvPr/>
        </p:nvCxnSpPr>
        <p:spPr>
          <a:xfrm>
            <a:off x="10232265" y="1499816"/>
            <a:ext cx="39990" cy="16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97936F-5C5B-2C4D-87EF-3FAC82D9FF82}"/>
              </a:ext>
            </a:extLst>
          </p:cNvPr>
          <p:cNvCxnSpPr>
            <a:cxnSpLocks/>
          </p:cNvCxnSpPr>
          <p:nvPr/>
        </p:nvCxnSpPr>
        <p:spPr>
          <a:xfrm flipH="1">
            <a:off x="7083380" y="1500389"/>
            <a:ext cx="3148885" cy="1397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888258-2320-8146-AEF1-A85DBC35F56E}"/>
              </a:ext>
            </a:extLst>
          </p:cNvPr>
          <p:cNvCxnSpPr>
            <a:cxnSpLocks/>
          </p:cNvCxnSpPr>
          <p:nvPr/>
        </p:nvCxnSpPr>
        <p:spPr>
          <a:xfrm flipH="1">
            <a:off x="7114636" y="1516475"/>
            <a:ext cx="3148882" cy="1401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3B922CF-F1A5-434D-B8CC-197AAAD13359}"/>
              </a:ext>
            </a:extLst>
          </p:cNvPr>
          <p:cNvCxnSpPr>
            <a:cxnSpLocks/>
          </p:cNvCxnSpPr>
          <p:nvPr/>
        </p:nvCxnSpPr>
        <p:spPr>
          <a:xfrm flipV="1">
            <a:off x="7083380" y="2897748"/>
            <a:ext cx="1" cy="173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FC0B8BA-FC4E-7542-A83D-4BDF4C1AF71E}"/>
              </a:ext>
            </a:extLst>
          </p:cNvPr>
          <p:cNvCxnSpPr>
            <a:cxnSpLocks/>
          </p:cNvCxnSpPr>
          <p:nvPr/>
        </p:nvCxnSpPr>
        <p:spPr>
          <a:xfrm flipV="1">
            <a:off x="7114634" y="2918383"/>
            <a:ext cx="1" cy="166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23CF25F-4FAC-7A47-BC07-E1BA2518DBEF}"/>
              </a:ext>
            </a:extLst>
          </p:cNvPr>
          <p:cNvCxnSpPr>
            <a:cxnSpLocks/>
          </p:cNvCxnSpPr>
          <p:nvPr/>
        </p:nvCxnSpPr>
        <p:spPr>
          <a:xfrm flipV="1">
            <a:off x="10232265" y="1499817"/>
            <a:ext cx="0" cy="222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C65B7BE-5C58-004C-9781-64529FD3F26D}"/>
              </a:ext>
            </a:extLst>
          </p:cNvPr>
          <p:cNvCxnSpPr>
            <a:cxnSpLocks/>
          </p:cNvCxnSpPr>
          <p:nvPr/>
        </p:nvCxnSpPr>
        <p:spPr>
          <a:xfrm flipV="1">
            <a:off x="10263632" y="1516475"/>
            <a:ext cx="0" cy="222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ED8EC14-BD9B-7A4A-9915-E06A3BD2C633}"/>
              </a:ext>
            </a:extLst>
          </p:cNvPr>
          <p:cNvCxnSpPr>
            <a:cxnSpLocks/>
          </p:cNvCxnSpPr>
          <p:nvPr/>
        </p:nvCxnSpPr>
        <p:spPr>
          <a:xfrm flipH="1">
            <a:off x="7117374" y="1542769"/>
            <a:ext cx="3148882" cy="1401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75509AC-CBD3-F041-A8F5-A840B743F5DB}"/>
              </a:ext>
            </a:extLst>
          </p:cNvPr>
          <p:cNvCxnSpPr>
            <a:cxnSpLocks/>
          </p:cNvCxnSpPr>
          <p:nvPr/>
        </p:nvCxnSpPr>
        <p:spPr>
          <a:xfrm flipH="1">
            <a:off x="7111068" y="1579384"/>
            <a:ext cx="3148882" cy="1401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1604A8B-E72C-9640-8893-75207EFF0180}"/>
              </a:ext>
            </a:extLst>
          </p:cNvPr>
          <p:cNvCxnSpPr>
            <a:cxnSpLocks/>
          </p:cNvCxnSpPr>
          <p:nvPr/>
        </p:nvCxnSpPr>
        <p:spPr>
          <a:xfrm flipH="1">
            <a:off x="7111068" y="1609693"/>
            <a:ext cx="3148882" cy="1401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E457E3F-39D1-2344-AD72-1ECB3C76A69B}"/>
              </a:ext>
            </a:extLst>
          </p:cNvPr>
          <p:cNvCxnSpPr>
            <a:cxnSpLocks/>
          </p:cNvCxnSpPr>
          <p:nvPr/>
        </p:nvCxnSpPr>
        <p:spPr>
          <a:xfrm flipH="1">
            <a:off x="7111068" y="1640002"/>
            <a:ext cx="3148882" cy="1401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A90251-17F3-2D4D-AF1E-DB3774DBC736}"/>
              </a:ext>
            </a:extLst>
          </p:cNvPr>
          <p:cNvCxnSpPr>
            <a:cxnSpLocks/>
          </p:cNvCxnSpPr>
          <p:nvPr/>
        </p:nvCxnSpPr>
        <p:spPr>
          <a:xfrm flipV="1">
            <a:off x="7142210" y="2902580"/>
            <a:ext cx="1" cy="166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6938E4A-1AED-CD4B-A3D0-B9571A0F043D}"/>
              </a:ext>
            </a:extLst>
          </p:cNvPr>
          <p:cNvCxnSpPr>
            <a:cxnSpLocks/>
          </p:cNvCxnSpPr>
          <p:nvPr/>
        </p:nvCxnSpPr>
        <p:spPr>
          <a:xfrm flipV="1">
            <a:off x="7185623" y="2883120"/>
            <a:ext cx="1" cy="166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976AA90-F62F-BC4E-91A0-58C3DF8F51F6}"/>
              </a:ext>
            </a:extLst>
          </p:cNvPr>
          <p:cNvCxnSpPr>
            <a:cxnSpLocks/>
          </p:cNvCxnSpPr>
          <p:nvPr/>
        </p:nvCxnSpPr>
        <p:spPr>
          <a:xfrm flipV="1">
            <a:off x="7229035" y="2864743"/>
            <a:ext cx="1" cy="166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41EB2D8-011E-FE42-BB6C-9117942DA648}"/>
              </a:ext>
            </a:extLst>
          </p:cNvPr>
          <p:cNvCxnSpPr>
            <a:cxnSpLocks/>
          </p:cNvCxnSpPr>
          <p:nvPr/>
        </p:nvCxnSpPr>
        <p:spPr>
          <a:xfrm flipV="1">
            <a:off x="7272447" y="2844679"/>
            <a:ext cx="1" cy="166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BBB83AC-EB71-9C43-9DEC-54B86B7C5DB5}"/>
              </a:ext>
            </a:extLst>
          </p:cNvPr>
          <p:cNvCxnSpPr>
            <a:cxnSpLocks/>
          </p:cNvCxnSpPr>
          <p:nvPr/>
        </p:nvCxnSpPr>
        <p:spPr>
          <a:xfrm>
            <a:off x="7074537" y="2932376"/>
            <a:ext cx="39990" cy="16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D8D9690-E4A3-5946-890C-C5F3781AFBD0}"/>
              </a:ext>
            </a:extLst>
          </p:cNvPr>
          <p:cNvCxnSpPr>
            <a:cxnSpLocks/>
          </p:cNvCxnSpPr>
          <p:nvPr/>
        </p:nvCxnSpPr>
        <p:spPr>
          <a:xfrm>
            <a:off x="7074537" y="2956760"/>
            <a:ext cx="39990" cy="16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4783D74-DD38-624E-9395-14555A58BCF9}"/>
              </a:ext>
            </a:extLst>
          </p:cNvPr>
          <p:cNvCxnSpPr>
            <a:cxnSpLocks/>
          </p:cNvCxnSpPr>
          <p:nvPr/>
        </p:nvCxnSpPr>
        <p:spPr>
          <a:xfrm>
            <a:off x="7068441" y="2987240"/>
            <a:ext cx="39990" cy="16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A28CB61-B961-9444-884C-60122F6B12F2}"/>
              </a:ext>
            </a:extLst>
          </p:cNvPr>
          <p:cNvCxnSpPr>
            <a:cxnSpLocks/>
          </p:cNvCxnSpPr>
          <p:nvPr/>
        </p:nvCxnSpPr>
        <p:spPr>
          <a:xfrm>
            <a:off x="7074537" y="3017720"/>
            <a:ext cx="39990" cy="16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0AA9B61-C2F3-4947-8F3F-A8718DBD28F6}"/>
              </a:ext>
            </a:extLst>
          </p:cNvPr>
          <p:cNvCxnSpPr>
            <a:cxnSpLocks/>
          </p:cNvCxnSpPr>
          <p:nvPr/>
        </p:nvCxnSpPr>
        <p:spPr>
          <a:xfrm flipV="1">
            <a:off x="7316447" y="2827143"/>
            <a:ext cx="1" cy="166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E4461F3-86FD-8648-89C9-B4ACC9D85710}"/>
              </a:ext>
            </a:extLst>
          </p:cNvPr>
          <p:cNvCxnSpPr>
            <a:cxnSpLocks/>
          </p:cNvCxnSpPr>
          <p:nvPr/>
        </p:nvCxnSpPr>
        <p:spPr>
          <a:xfrm flipV="1">
            <a:off x="7353410" y="2809722"/>
            <a:ext cx="1" cy="166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3696873-FA61-CD4A-A993-BA173DDD38B6}"/>
              </a:ext>
            </a:extLst>
          </p:cNvPr>
          <p:cNvCxnSpPr>
            <a:cxnSpLocks/>
          </p:cNvCxnSpPr>
          <p:nvPr/>
        </p:nvCxnSpPr>
        <p:spPr>
          <a:xfrm flipV="1">
            <a:off x="7390373" y="2785832"/>
            <a:ext cx="1" cy="166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A267A92-3B91-DB41-A2E4-24B138F62A96}"/>
              </a:ext>
            </a:extLst>
          </p:cNvPr>
          <p:cNvCxnSpPr>
            <a:cxnSpLocks/>
          </p:cNvCxnSpPr>
          <p:nvPr/>
        </p:nvCxnSpPr>
        <p:spPr>
          <a:xfrm>
            <a:off x="7107122" y="2882139"/>
            <a:ext cx="39990" cy="16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257CCBB-868A-AB42-A8AC-F12BAB1FA43F}"/>
              </a:ext>
            </a:extLst>
          </p:cNvPr>
          <p:cNvCxnSpPr>
            <a:cxnSpLocks/>
          </p:cNvCxnSpPr>
          <p:nvPr/>
        </p:nvCxnSpPr>
        <p:spPr>
          <a:xfrm>
            <a:off x="7146013" y="2864273"/>
            <a:ext cx="39990" cy="16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A05F2C1-0B9B-9E42-9C36-C0E1369EEB7B}"/>
              </a:ext>
            </a:extLst>
          </p:cNvPr>
          <p:cNvCxnSpPr>
            <a:cxnSpLocks/>
          </p:cNvCxnSpPr>
          <p:nvPr/>
        </p:nvCxnSpPr>
        <p:spPr>
          <a:xfrm>
            <a:off x="7191210" y="2846406"/>
            <a:ext cx="39990" cy="16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E88E551-CE16-9546-9450-2D85ACAC5009}"/>
              </a:ext>
            </a:extLst>
          </p:cNvPr>
          <p:cNvCxnSpPr>
            <a:cxnSpLocks/>
          </p:cNvCxnSpPr>
          <p:nvPr/>
        </p:nvCxnSpPr>
        <p:spPr>
          <a:xfrm>
            <a:off x="7230101" y="2822232"/>
            <a:ext cx="39990" cy="16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D6ACBE5-279D-3D4E-9F4E-B4886E1C783D}"/>
              </a:ext>
            </a:extLst>
          </p:cNvPr>
          <p:cNvCxnSpPr>
            <a:cxnSpLocks/>
          </p:cNvCxnSpPr>
          <p:nvPr/>
        </p:nvCxnSpPr>
        <p:spPr>
          <a:xfrm>
            <a:off x="7275298" y="2804369"/>
            <a:ext cx="39990" cy="16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10CA724-1AAA-6346-B54C-B40E603EA458}"/>
              </a:ext>
            </a:extLst>
          </p:cNvPr>
          <p:cNvCxnSpPr>
            <a:cxnSpLocks/>
          </p:cNvCxnSpPr>
          <p:nvPr/>
        </p:nvCxnSpPr>
        <p:spPr>
          <a:xfrm>
            <a:off x="7314187" y="2792808"/>
            <a:ext cx="39990" cy="16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95F294B-82BB-864A-B323-BC03BD5990F2}"/>
              </a:ext>
            </a:extLst>
          </p:cNvPr>
          <p:cNvCxnSpPr>
            <a:cxnSpLocks/>
          </p:cNvCxnSpPr>
          <p:nvPr/>
        </p:nvCxnSpPr>
        <p:spPr>
          <a:xfrm>
            <a:off x="7353077" y="2768635"/>
            <a:ext cx="39990" cy="16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07387CD-A1F9-2D45-9DEF-C5F74B2499CA}"/>
              </a:ext>
            </a:extLst>
          </p:cNvPr>
          <p:cNvSpPr txBox="1"/>
          <p:nvPr/>
        </p:nvSpPr>
        <p:spPr>
          <a:xfrm>
            <a:off x="901767" y="1941028"/>
            <a:ext cx="433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Mesh will represent one strip of the channel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515E490-49B0-BB48-9CF4-DC229DC222F0}"/>
              </a:ext>
            </a:extLst>
          </p:cNvPr>
          <p:cNvCxnSpPr>
            <a:cxnSpLocks/>
          </p:cNvCxnSpPr>
          <p:nvPr/>
        </p:nvCxnSpPr>
        <p:spPr>
          <a:xfrm>
            <a:off x="3946317" y="2301485"/>
            <a:ext cx="3027317" cy="6190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F7CB308-FC78-0F48-B44A-35189D84B7AA}"/>
              </a:ext>
            </a:extLst>
          </p:cNvPr>
          <p:cNvSpPr txBox="1"/>
          <p:nvPr/>
        </p:nvSpPr>
        <p:spPr>
          <a:xfrm>
            <a:off x="136906" y="5628477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523.82 </a:t>
            </a:r>
            <a:r>
              <a:rPr lang="en-US" sz="1200" dirty="0" err="1">
                <a:solidFill>
                  <a:schemeClr val="bg1"/>
                </a:solidFill>
              </a:rPr>
              <a:t>m.a.s.l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7CD97A9-0280-E94E-9CA9-28F1D685AAD4}"/>
              </a:ext>
            </a:extLst>
          </p:cNvPr>
          <p:cNvCxnSpPr>
            <a:cxnSpLocks/>
          </p:cNvCxnSpPr>
          <p:nvPr/>
        </p:nvCxnSpPr>
        <p:spPr>
          <a:xfrm>
            <a:off x="215590" y="5855370"/>
            <a:ext cx="9515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B660E93-1F0D-8D4E-A3BA-049C57A24690}"/>
              </a:ext>
            </a:extLst>
          </p:cNvPr>
          <p:cNvCxnSpPr>
            <a:cxnSpLocks/>
          </p:cNvCxnSpPr>
          <p:nvPr/>
        </p:nvCxnSpPr>
        <p:spPr>
          <a:xfrm>
            <a:off x="215590" y="5656758"/>
            <a:ext cx="9515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BBED6D3-85D7-F849-A242-3BF6B3FB23C2}"/>
              </a:ext>
            </a:extLst>
          </p:cNvPr>
          <p:cNvSpPr txBox="1"/>
          <p:nvPr/>
        </p:nvSpPr>
        <p:spPr>
          <a:xfrm>
            <a:off x="136906" y="5426818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524.20 </a:t>
            </a:r>
            <a:r>
              <a:rPr lang="en-US" sz="1200" dirty="0" err="1">
                <a:solidFill>
                  <a:schemeClr val="bg1"/>
                </a:solidFill>
              </a:rPr>
              <a:t>m.a.s.l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DD51B8F-36A2-CF47-AD6E-AE2D27568A28}"/>
              </a:ext>
            </a:extLst>
          </p:cNvPr>
          <p:cNvSpPr/>
          <p:nvPr/>
        </p:nvSpPr>
        <p:spPr>
          <a:xfrm>
            <a:off x="1099786" y="5766976"/>
            <a:ext cx="165250" cy="1709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152848-97EE-DB45-B81C-579A21D96EEC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901767" y="4167737"/>
            <a:ext cx="280644" cy="15992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C44630A-A81E-8843-A532-A63BBBB47F9D}"/>
              </a:ext>
            </a:extLst>
          </p:cNvPr>
          <p:cNvSpPr txBox="1"/>
          <p:nvPr/>
        </p:nvSpPr>
        <p:spPr>
          <a:xfrm>
            <a:off x="0" y="3809805"/>
            <a:ext cx="276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 of 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3696943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3D mesh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AB4AF3-814F-3346-B3E3-106EA495E590}"/>
              </a:ext>
            </a:extLst>
          </p:cNvPr>
          <p:cNvSpPr txBox="1"/>
          <p:nvPr/>
        </p:nvSpPr>
        <p:spPr>
          <a:xfrm>
            <a:off x="480447" y="898902"/>
            <a:ext cx="1776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blockMesh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B5D6D-1F72-2843-9F99-6AF9E3FBB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23804"/>
            <a:ext cx="12209934" cy="4432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AD9598-68D4-F246-AD3E-DBE59E0A645F}"/>
              </a:ext>
            </a:extLst>
          </p:cNvPr>
          <p:cNvSpPr txBox="1"/>
          <p:nvPr/>
        </p:nvSpPr>
        <p:spPr>
          <a:xfrm>
            <a:off x="7345181" y="5773134"/>
            <a:ext cx="2734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1200 cells instead of 48000</a:t>
            </a:r>
          </a:p>
        </p:txBody>
      </p:sp>
    </p:spTree>
    <p:extLst>
      <p:ext uri="{BB962C8B-B14F-4D97-AF65-F5344CB8AC3E}">
        <p14:creationId xmlns:p14="http://schemas.microsoft.com/office/powerpoint/2010/main" val="231467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3D mesh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AB4AF3-814F-3346-B3E3-106EA495E590}"/>
              </a:ext>
            </a:extLst>
          </p:cNvPr>
          <p:cNvSpPr txBox="1"/>
          <p:nvPr/>
        </p:nvSpPr>
        <p:spPr>
          <a:xfrm>
            <a:off x="480447" y="898902"/>
            <a:ext cx="2593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snappyHexMesh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11C521-54B1-894D-81A6-34A16E08F602}"/>
              </a:ext>
            </a:extLst>
          </p:cNvPr>
          <p:cNvGrpSpPr/>
          <p:nvPr/>
        </p:nvGrpSpPr>
        <p:grpSpPr>
          <a:xfrm>
            <a:off x="-38863" y="3677967"/>
            <a:ext cx="12218484" cy="2625970"/>
            <a:chOff x="-38863" y="2523728"/>
            <a:chExt cx="12218484" cy="26259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6A81C6-9C02-9944-AD4A-A956033CA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8863" y="2523728"/>
              <a:ext cx="12218484" cy="262597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28F731-3A73-504D-BE7F-BD4FCD5511FD}"/>
                </a:ext>
              </a:extLst>
            </p:cNvPr>
            <p:cNvSpPr txBox="1"/>
            <p:nvPr/>
          </p:nvSpPr>
          <p:spPr>
            <a:xfrm>
              <a:off x="4950903" y="4452078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260CA2A-87A0-2F47-BA28-CBC1DF8BD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840" y="813395"/>
            <a:ext cx="3755615" cy="1363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B00C31-95CE-6B44-89BF-72B96CDB06BA}"/>
              </a:ext>
            </a:extLst>
          </p:cNvPr>
          <p:cNvSpPr txBox="1"/>
          <p:nvPr/>
        </p:nvSpPr>
        <p:spPr>
          <a:xfrm>
            <a:off x="7592327" y="890788"/>
            <a:ext cx="31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_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52F199-F8F9-1641-9EAE-D97A1EA73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3329" y="715449"/>
            <a:ext cx="3362873" cy="12717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6F4CCD-4FEA-FD43-8023-4BA4EF0885F8}"/>
              </a:ext>
            </a:extLst>
          </p:cNvPr>
          <p:cNvSpPr txBox="1"/>
          <p:nvPr/>
        </p:nvSpPr>
        <p:spPr>
          <a:xfrm>
            <a:off x="7661979" y="2609231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262078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2D mesh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AB4AF3-814F-3346-B3E3-106EA495E590}"/>
              </a:ext>
            </a:extLst>
          </p:cNvPr>
          <p:cNvSpPr txBox="1"/>
          <p:nvPr/>
        </p:nvSpPr>
        <p:spPr>
          <a:xfrm>
            <a:off x="480447" y="898902"/>
            <a:ext cx="1776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blockMesh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1A1803-FD86-E947-B85D-5CC9C5ED8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" y="2115519"/>
            <a:ext cx="12192000" cy="192460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F093BA64-350B-1E43-8CE8-936FEB89F60D}"/>
              </a:ext>
            </a:extLst>
          </p:cNvPr>
          <p:cNvGrpSpPr/>
          <p:nvPr/>
        </p:nvGrpSpPr>
        <p:grpSpPr>
          <a:xfrm>
            <a:off x="233292" y="4810279"/>
            <a:ext cx="11958707" cy="739008"/>
            <a:chOff x="233292" y="5241256"/>
            <a:chExt cx="11958707" cy="73900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453D42E-0D2C-3646-9A0F-C6F73DB83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909" t="43464" r="3630" b="34678"/>
            <a:stretch/>
          </p:blipFill>
          <p:spPr>
            <a:xfrm>
              <a:off x="233292" y="5318014"/>
              <a:ext cx="11958707" cy="662250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4D98102-A105-B04A-9C06-DFAA4E27DC1C}"/>
                </a:ext>
              </a:extLst>
            </p:cNvPr>
            <p:cNvCxnSpPr>
              <a:cxnSpLocks/>
            </p:cNvCxnSpPr>
            <p:nvPr/>
          </p:nvCxnSpPr>
          <p:spPr>
            <a:xfrm>
              <a:off x="1983179" y="5241256"/>
              <a:ext cx="130629" cy="340147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0F2598-9C1C-CB44-A41C-6D31C8CD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9570" y="5307504"/>
              <a:ext cx="226610" cy="447445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3027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3D 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E48A9BF-94A2-FC4E-964C-B5250D227B1E}"/>
                  </a:ext>
                </a:extLst>
              </p:cNvPr>
              <p:cNvSpPr/>
              <p:nvPr/>
            </p:nvSpPr>
            <p:spPr>
              <a:xfrm>
                <a:off x="632142" y="5016590"/>
                <a:ext cx="4608185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8.003</m:t>
                          </m:r>
                          <m:f>
                            <m:fPr>
                              <m:type m:val="li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8 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∗1.0168 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≈0.9839 </m:t>
                      </m:r>
                      <m:f>
                        <m:fPr>
                          <m:type m:val="lin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E48A9BF-94A2-FC4E-964C-B5250D227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42" y="5016590"/>
                <a:ext cx="4608185" cy="648126"/>
              </a:xfrm>
              <a:prstGeom prst="rect">
                <a:avLst/>
              </a:prstGeom>
              <a:blipFill>
                <a:blip r:embed="rId4"/>
                <a:stretch>
                  <a:fillRect t="-63462" b="-8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7A6A61E-CC9E-CF41-894C-5CA9C73A5184}"/>
              </a:ext>
            </a:extLst>
          </p:cNvPr>
          <p:cNvSpPr txBox="1"/>
          <p:nvPr/>
        </p:nvSpPr>
        <p:spPr>
          <a:xfrm>
            <a:off x="632142" y="4496013"/>
            <a:ext cx="150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Inlet velocity: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4A5C79-F64A-3B4E-8F61-6C387FD1C666}"/>
              </a:ext>
            </a:extLst>
          </p:cNvPr>
          <p:cNvSpPr txBox="1"/>
          <p:nvPr/>
        </p:nvSpPr>
        <p:spPr>
          <a:xfrm>
            <a:off x="632142" y="2933397"/>
            <a:ext cx="174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Inlet flow depth: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24772B-7DF8-264F-82C9-F17D1B4160D1}"/>
                  </a:ext>
                </a:extLst>
              </p:cNvPr>
              <p:cNvSpPr txBox="1"/>
              <p:nvPr/>
            </p:nvSpPr>
            <p:spPr>
              <a:xfrm>
                <a:off x="678573" y="3529355"/>
                <a:ext cx="14250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=1.0168 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24772B-7DF8-264F-82C9-F17D1B416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73" y="3529355"/>
                <a:ext cx="1425005" cy="276999"/>
              </a:xfrm>
              <a:prstGeom prst="rect">
                <a:avLst/>
              </a:prstGeom>
              <a:blipFill>
                <a:blip r:embed="rId5"/>
                <a:stretch>
                  <a:fillRect l="-2632" t="-4348" r="-87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495EE8-84D3-0C49-B67C-BDC0AD3593CB}"/>
                  </a:ext>
                </a:extLst>
              </p:cNvPr>
              <p:cNvSpPr txBox="1"/>
              <p:nvPr/>
            </p:nvSpPr>
            <p:spPr>
              <a:xfrm>
                <a:off x="580359" y="1408903"/>
                <a:ext cx="9941376" cy="668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Prototype simulation with  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=8.003</m:t>
                    </m:r>
                    <m:f>
                      <m:fPr>
                        <m:ctrlPr>
                          <a:rPr lang="de-D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de-DE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de-D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  based on data from physical model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495EE8-84D3-0C49-B67C-BDC0AD359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9" y="1408903"/>
                <a:ext cx="9941376" cy="668388"/>
              </a:xfrm>
              <a:prstGeom prst="rect">
                <a:avLst/>
              </a:prstGeom>
              <a:blipFill>
                <a:blip r:embed="rId6"/>
                <a:stretch>
                  <a:fillRect l="-1022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7B62D80-D1B7-6443-B817-DB2F4889042F}"/>
              </a:ext>
            </a:extLst>
          </p:cNvPr>
          <p:cNvSpPr txBox="1"/>
          <p:nvPr/>
        </p:nvSpPr>
        <p:spPr>
          <a:xfrm>
            <a:off x="3792437" y="2950349"/>
            <a:ext cx="2606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Inlet location of interface: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53D6FD-41EC-EE4D-BE39-BCA6DC8FA7E2}"/>
                  </a:ext>
                </a:extLst>
              </p:cNvPr>
              <p:cNvSpPr txBox="1"/>
              <p:nvPr/>
            </p:nvSpPr>
            <p:spPr>
              <a:xfrm>
                <a:off x="3838868" y="3546307"/>
                <a:ext cx="15510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=1.3968 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53D6FD-41EC-EE4D-BE39-BCA6DC8FA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868" y="3546307"/>
                <a:ext cx="1551066" cy="276999"/>
              </a:xfrm>
              <a:prstGeom prst="rect">
                <a:avLst/>
              </a:prstGeom>
              <a:blipFill>
                <a:blip r:embed="rId7"/>
                <a:stretch>
                  <a:fillRect l="-813" t="-4348" r="-162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068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3D  simulation – initial conditions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91D916-49D7-0747-9A74-BD8FD860915F}"/>
              </a:ext>
            </a:extLst>
          </p:cNvPr>
          <p:cNvSpPr txBox="1"/>
          <p:nvPr/>
        </p:nvSpPr>
        <p:spPr>
          <a:xfrm>
            <a:off x="480447" y="898902"/>
            <a:ext cx="2295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funkySetFields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1A7701-93F6-264C-8479-E1E6B20741E2}"/>
              </a:ext>
            </a:extLst>
          </p:cNvPr>
          <p:cNvSpPr/>
          <p:nvPr/>
        </p:nvSpPr>
        <p:spPr>
          <a:xfrm>
            <a:off x="480447" y="2384401"/>
            <a:ext cx="11276124" cy="811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((</a:t>
            </a:r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pos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().x &lt;= 4.1  &amp;&amp;  </a:t>
            </a:r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pos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().z &lt; 1.3968) ||  (</a:t>
            </a:r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pos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().x &gt; 4.1  &amp;&amp; </a:t>
            </a:r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pos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().x &lt;= 12  &amp;&amp;  …</a:t>
            </a:r>
          </a:p>
          <a:p>
            <a:pPr algn="just">
              <a:lnSpc>
                <a:spcPts val="1800"/>
              </a:lnSpc>
            </a:pPr>
            <a:endParaRPr lang="en-GB" dirty="0">
              <a:solidFill>
                <a:schemeClr val="bg1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algn="just">
              <a:lnSpc>
                <a:spcPts val="1800"/>
              </a:lnSpc>
            </a:pPr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pos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().z &lt; 1.3968 - (</a:t>
            </a:r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pos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().x - 4.1) * 0.09) ||</a:t>
            </a:r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pos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().x &gt;  12 &amp;&amp; </a:t>
            </a:r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pos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().z &lt; 0.75) ? 1 : 0)</a:t>
            </a:r>
            <a:endParaRPr lang="en-GB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74DE6B-243D-0F49-80D1-1FE0DAC5DDF3}"/>
                  </a:ext>
                </a:extLst>
              </p:cNvPr>
              <p:cNvSpPr txBox="1"/>
              <p:nvPr/>
            </p:nvSpPr>
            <p:spPr>
              <a:xfrm>
                <a:off x="480447" y="1740868"/>
                <a:ext cx="4600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74DE6B-243D-0F49-80D1-1FE0DAC5D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47" y="1740868"/>
                <a:ext cx="460062" cy="461665"/>
              </a:xfrm>
              <a:prstGeom prst="rect">
                <a:avLst/>
              </a:prstGeom>
              <a:blipFill>
                <a:blip r:embed="rId4"/>
                <a:stretch>
                  <a:fillRect t="-5405" r="-18919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1C25EBC-6F8A-AD4F-A6B9-7935B08476DA}"/>
              </a:ext>
            </a:extLst>
          </p:cNvPr>
          <p:cNvSpPr txBox="1"/>
          <p:nvPr/>
        </p:nvSpPr>
        <p:spPr>
          <a:xfrm>
            <a:off x="480447" y="3927095"/>
            <a:ext cx="123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velocity: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E997A5-CDF1-AA48-9F8A-4CDD146573CC}"/>
              </a:ext>
            </a:extLst>
          </p:cNvPr>
          <p:cNvSpPr/>
          <p:nvPr/>
        </p:nvSpPr>
        <p:spPr>
          <a:xfrm>
            <a:off x="480447" y="4620637"/>
            <a:ext cx="8498231" cy="323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alpha1 == 1 ? vector(0.9839,0,0) : vector(0,0,0)</a:t>
            </a:r>
            <a:endParaRPr lang="en-GB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40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3D  simulation – initial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65853-B748-174F-B42E-E3B6DA1E3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2171700"/>
            <a:ext cx="10541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65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3D  simulation – boundary conditions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91D916-49D7-0747-9A74-BD8FD860915F}"/>
              </a:ext>
            </a:extLst>
          </p:cNvPr>
          <p:cNvSpPr txBox="1"/>
          <p:nvPr/>
        </p:nvSpPr>
        <p:spPr>
          <a:xfrm>
            <a:off x="480447" y="898902"/>
            <a:ext cx="2871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funkySetBoundary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CD8D6-0725-5049-95ED-23B2562FA942}"/>
              </a:ext>
            </a:extLst>
          </p:cNvPr>
          <p:cNvSpPr/>
          <p:nvPr/>
        </p:nvSpPr>
        <p:spPr>
          <a:xfrm>
            <a:off x="480447" y="2641651"/>
            <a:ext cx="3276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pos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().z &lt; 1.3968 ? 1 : 0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E45045-F3B8-B04E-95FF-3466EA294E6A}"/>
              </a:ext>
            </a:extLst>
          </p:cNvPr>
          <p:cNvSpPr/>
          <p:nvPr/>
        </p:nvSpPr>
        <p:spPr>
          <a:xfrm>
            <a:off x="5844213" y="2667350"/>
            <a:ext cx="6870700" cy="323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alpha1 == 1 ? vector(0.9839,0,0) : vector(0,0,0)</a:t>
            </a:r>
            <a:endParaRPr lang="en-GB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35555A-4B11-AD4E-B934-1B410769A99D}"/>
                  </a:ext>
                </a:extLst>
              </p:cNvPr>
              <p:cNvSpPr txBox="1"/>
              <p:nvPr/>
            </p:nvSpPr>
            <p:spPr>
              <a:xfrm>
                <a:off x="480447" y="1740868"/>
                <a:ext cx="4600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35555A-4B11-AD4E-B934-1B410769A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47" y="1740868"/>
                <a:ext cx="460062" cy="461665"/>
              </a:xfrm>
              <a:prstGeom prst="rect">
                <a:avLst/>
              </a:prstGeom>
              <a:blipFill>
                <a:blip r:embed="rId4"/>
                <a:stretch>
                  <a:fillRect t="-5405" r="-18919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940128B-86B9-4948-9F5F-0329B328E1F4}"/>
              </a:ext>
            </a:extLst>
          </p:cNvPr>
          <p:cNvSpPr txBox="1"/>
          <p:nvPr/>
        </p:nvSpPr>
        <p:spPr>
          <a:xfrm>
            <a:off x="5844213" y="1720977"/>
            <a:ext cx="123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velocity: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A13E24B-0457-C14F-AA36-75A69B618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340885"/>
              </p:ext>
            </p:extLst>
          </p:nvPr>
        </p:nvGraphicFramePr>
        <p:xfrm>
          <a:off x="480447" y="3450100"/>
          <a:ext cx="3507740" cy="30915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345">
                  <a:extLst>
                    <a:ext uri="{9D8B030D-6E8A-4147-A177-3AD203B41FA5}">
                      <a16:colId xmlns:a16="http://schemas.microsoft.com/office/drawing/2014/main" val="4171971776"/>
                    </a:ext>
                  </a:extLst>
                </a:gridCol>
                <a:gridCol w="1890395">
                  <a:extLst>
                    <a:ext uri="{9D8B030D-6E8A-4147-A177-3AD203B41FA5}">
                      <a16:colId xmlns:a16="http://schemas.microsoft.com/office/drawing/2014/main" val="4091943877"/>
                    </a:ext>
                  </a:extLst>
                </a:gridCol>
              </a:tblGrid>
              <a:tr h="520205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PATCH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en-US" sz="1000" dirty="0">
                          <a:effectLst/>
                        </a:rPr>
                        <a:t>BOUNDARY CONDITION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20832881"/>
                  </a:ext>
                </a:extLst>
              </a:tr>
              <a:tr h="509084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outlet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en-US" sz="1000">
                          <a:effectLst/>
                        </a:rPr>
                        <a:t>zeroGradient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1990352"/>
                  </a:ext>
                </a:extLst>
              </a:tr>
              <a:tr h="517734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atmosphere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en-US" sz="1000">
                          <a:effectLst/>
                        </a:rPr>
                        <a:t>uniform 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3147607"/>
                  </a:ext>
                </a:extLst>
              </a:tr>
              <a:tr h="507849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Left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en-US" sz="1000">
                          <a:effectLst/>
                        </a:rPr>
                        <a:t>slip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4032155"/>
                  </a:ext>
                </a:extLst>
              </a:tr>
              <a:tr h="515263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right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en-US" sz="1000">
                          <a:effectLst/>
                        </a:rPr>
                        <a:t>slip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8724752"/>
                  </a:ext>
                </a:extLst>
              </a:tr>
              <a:tr h="521441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riverSlope_riverSlope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en-US" sz="1000" dirty="0">
                          <a:effectLst/>
                        </a:rPr>
                        <a:t>uniform 1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198461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4231D05-C4B1-924E-8284-4B551597E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575252"/>
              </p:ext>
            </p:extLst>
          </p:nvPr>
        </p:nvGraphicFramePr>
        <p:xfrm>
          <a:off x="5844213" y="3445799"/>
          <a:ext cx="3721100" cy="30915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8710">
                  <a:extLst>
                    <a:ext uri="{9D8B030D-6E8A-4147-A177-3AD203B41FA5}">
                      <a16:colId xmlns:a16="http://schemas.microsoft.com/office/drawing/2014/main" val="1442011786"/>
                    </a:ext>
                  </a:extLst>
                </a:gridCol>
                <a:gridCol w="1912390">
                  <a:extLst>
                    <a:ext uri="{9D8B030D-6E8A-4147-A177-3AD203B41FA5}">
                      <a16:colId xmlns:a16="http://schemas.microsoft.com/office/drawing/2014/main" val="3903472260"/>
                    </a:ext>
                  </a:extLst>
                </a:gridCol>
              </a:tblGrid>
              <a:tr h="426910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Boundary patch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Boundary condition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9185643"/>
                  </a:ext>
                </a:extLst>
              </a:tr>
              <a:tr h="527555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en-US" sz="1200" dirty="0">
                          <a:effectLst/>
                        </a:rPr>
                        <a:t>outlet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en-US" sz="1000" dirty="0" err="1">
                          <a:effectLst/>
                        </a:rPr>
                        <a:t>zeroGradient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954257"/>
                  </a:ext>
                </a:extLst>
              </a:tr>
              <a:tr h="536519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atmosphere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en-US" sz="1000">
                          <a:effectLst/>
                        </a:rPr>
                        <a:t>uniform 0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5032569"/>
                  </a:ext>
                </a:extLst>
              </a:tr>
              <a:tr h="526275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Left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en-US" sz="1000">
                          <a:effectLst/>
                        </a:rPr>
                        <a:t>slip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0973104"/>
                  </a:ext>
                </a:extLst>
              </a:tr>
              <a:tr h="533958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right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en-US" sz="1000">
                          <a:effectLst/>
                        </a:rPr>
                        <a:t>slip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8538424"/>
                  </a:ext>
                </a:extLst>
              </a:tr>
              <a:tr h="540360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riverSlope_riverSlope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</a:pPr>
                      <a:r>
                        <a:rPr lang="en-US" sz="1000" dirty="0">
                          <a:effectLst/>
                        </a:rPr>
                        <a:t>uniform 0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6690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993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53E8BB-1F67-564A-AC71-701FDA8E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12A0-0BB4-3F4D-B673-672A94FED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356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Floßlände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</p:spTree>
    <p:extLst>
      <p:ext uri="{BB962C8B-B14F-4D97-AF65-F5344CB8AC3E}">
        <p14:creationId xmlns:p14="http://schemas.microsoft.com/office/powerpoint/2010/main" val="3640484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3D  simulation – </a:t>
            </a:r>
            <a:r>
              <a:rPr lang="en-US" sz="2800" dirty="0" err="1">
                <a:solidFill>
                  <a:schemeClr val="bg1"/>
                </a:solidFill>
              </a:rPr>
              <a:t>numerics</a:t>
            </a:r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150C0BE-C7A7-134A-8D06-9C0CA2CC9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145692"/>
                  </p:ext>
                </p:extLst>
              </p:nvPr>
            </p:nvGraphicFramePr>
            <p:xfrm>
              <a:off x="1017810" y="3429000"/>
              <a:ext cx="6111240" cy="325945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89760">
                      <a:extLst>
                        <a:ext uri="{9D8B030D-6E8A-4147-A177-3AD203B41FA5}">
                          <a16:colId xmlns:a16="http://schemas.microsoft.com/office/drawing/2014/main" val="3938640238"/>
                        </a:ext>
                      </a:extLst>
                    </a:gridCol>
                    <a:gridCol w="2110740">
                      <a:extLst>
                        <a:ext uri="{9D8B030D-6E8A-4147-A177-3AD203B41FA5}">
                          <a16:colId xmlns:a16="http://schemas.microsoft.com/office/drawing/2014/main" val="2908313470"/>
                        </a:ext>
                      </a:extLst>
                    </a:gridCol>
                    <a:gridCol w="2110740">
                      <a:extLst>
                        <a:ext uri="{9D8B030D-6E8A-4147-A177-3AD203B41FA5}">
                          <a16:colId xmlns:a16="http://schemas.microsoft.com/office/drawing/2014/main" val="3974559171"/>
                        </a:ext>
                      </a:extLst>
                    </a:gridCol>
                  </a:tblGrid>
                  <a:tr h="35433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 dirty="0">
                              <a:effectLst/>
                            </a:rPr>
                            <a:t>group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 dirty="0">
                              <a:effectLst/>
                            </a:rPr>
                            <a:t>term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 dirty="0">
                              <a:effectLst/>
                            </a:rPr>
                            <a:t>applied scheme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02789652"/>
                      </a:ext>
                    </a:extLst>
                  </a:tr>
                  <a:tr h="80518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timeScheme </a:t>
                          </a:r>
                          <a:r>
                            <a:rPr lang="en-GB" sz="1200">
                              <a:effectLst/>
                            </a:rPr>
                            <a:t>(</a:t>
                          </a:r>
                          <a:r>
                            <a:rPr lang="en-GB" sz="1000">
                              <a:effectLst/>
                            </a:rPr>
                            <a:t>ddt</a:t>
                          </a:r>
                          <a:r>
                            <a:rPr lang="en-GB" sz="1200">
                              <a:effectLst/>
                            </a:rPr>
                            <a:t>)</a:t>
                          </a:r>
                        </a:p>
                        <a:p>
                          <a:pPr algn="l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GB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GB" sz="1200">
                                  <a:effectLst/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f>
                                <m:fPr>
                                  <m:ctrlP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GB" sz="12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GB" sz="12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r>
                            <a:rPr lang="en-GB" sz="1200">
                              <a:effectLst/>
                            </a:rPr>
                            <a:t> 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default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Euler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5908588"/>
                      </a:ext>
                    </a:extLst>
                  </a:tr>
                  <a:tr h="259715">
                    <a:tc rowSpan="3"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gradSchemes</a:t>
                          </a:r>
                          <a:endParaRPr lang="en-GB" sz="1200">
                            <a:effectLst/>
                          </a:endParaRPr>
                        </a:p>
                        <a:p>
                          <a:pPr algn="l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GB" sz="1400">
                                  <a:effectLst/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oMath>
                          </a14:m>
                          <a:r>
                            <a:rPr lang="en-GB" sz="1400">
                              <a:effectLst/>
                            </a:rPr>
                            <a:t> 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default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25945899"/>
                      </a:ext>
                    </a:extLst>
                  </a:tr>
                  <a:tr h="2641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grad(U)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2942256"/>
                      </a:ext>
                    </a:extLst>
                  </a:tr>
                  <a:tr h="26797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grad(alpha1)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linear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57295110"/>
                      </a:ext>
                    </a:extLst>
                  </a:tr>
                  <a:tr h="262890">
                    <a:tc rowSpan="5"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divSchemes</a:t>
                          </a:r>
                          <a:endParaRPr lang="en-GB" sz="1200">
                            <a:effectLst/>
                          </a:endParaRPr>
                        </a:p>
                        <a:p>
                          <a:pPr algn="l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GB" sz="1400">
                                  <a:effectLst/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GB" sz="1400">
                                  <a:effectLst/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oMath>
                          </a14:m>
                          <a:r>
                            <a:rPr lang="en-GB" sz="1400">
                              <a:effectLst/>
                            </a:rPr>
                            <a:t> 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div(rho*phi,U)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0200819"/>
                      </a:ext>
                    </a:extLst>
                  </a:tr>
                  <a:tr h="25781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div(phi,alpha)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vanLeer01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83173496"/>
                      </a:ext>
                    </a:extLst>
                  </a:tr>
                  <a:tr h="27051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div(phirb,alpha)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interfaceCompression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9563785"/>
                      </a:ext>
                    </a:extLst>
                  </a:tr>
                  <a:tr h="2565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div(phi,k)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upwind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71921"/>
                      </a:ext>
                    </a:extLst>
                  </a:tr>
                  <a:tr h="26035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div(phi,omega)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upwind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51084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150C0BE-C7A7-134A-8D06-9C0CA2CC9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145692"/>
                  </p:ext>
                </p:extLst>
              </p:nvPr>
            </p:nvGraphicFramePr>
            <p:xfrm>
              <a:off x="1017810" y="3429000"/>
              <a:ext cx="6111240" cy="325945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89760">
                      <a:extLst>
                        <a:ext uri="{9D8B030D-6E8A-4147-A177-3AD203B41FA5}">
                          <a16:colId xmlns:a16="http://schemas.microsoft.com/office/drawing/2014/main" val="3938640238"/>
                        </a:ext>
                      </a:extLst>
                    </a:gridCol>
                    <a:gridCol w="2110740">
                      <a:extLst>
                        <a:ext uri="{9D8B030D-6E8A-4147-A177-3AD203B41FA5}">
                          <a16:colId xmlns:a16="http://schemas.microsoft.com/office/drawing/2014/main" val="2908313470"/>
                        </a:ext>
                      </a:extLst>
                    </a:gridCol>
                    <a:gridCol w="2110740">
                      <a:extLst>
                        <a:ext uri="{9D8B030D-6E8A-4147-A177-3AD203B41FA5}">
                          <a16:colId xmlns:a16="http://schemas.microsoft.com/office/drawing/2014/main" val="3974559171"/>
                        </a:ext>
                      </a:extLst>
                    </a:gridCol>
                  </a:tblGrid>
                  <a:tr h="35433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 dirty="0">
                              <a:effectLst/>
                            </a:rPr>
                            <a:t>group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 dirty="0">
                              <a:effectLst/>
                            </a:rPr>
                            <a:t>term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 dirty="0">
                              <a:effectLst/>
                            </a:rPr>
                            <a:t>applied scheme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02789652"/>
                      </a:ext>
                    </a:extLst>
                  </a:tr>
                  <a:tr h="805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671" t="-46032" r="-224161" b="-269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default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Euler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5908588"/>
                      </a:ext>
                    </a:extLst>
                  </a:tr>
                  <a:tr h="259715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671" t="-146032" r="-224161" b="-169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default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25945899"/>
                      </a:ext>
                    </a:extLst>
                  </a:tr>
                  <a:tr h="2641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grad(U)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2942256"/>
                      </a:ext>
                    </a:extLst>
                  </a:tr>
                  <a:tr h="26797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grad(alpha1)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linear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57295110"/>
                      </a:ext>
                    </a:extLst>
                  </a:tr>
                  <a:tr h="262890">
                    <a:tc row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671" t="-150485" r="-224161" b="-38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div(rho*phi,U)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0200819"/>
                      </a:ext>
                    </a:extLst>
                  </a:tr>
                  <a:tr h="25781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div(phi,alpha)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vanLeer01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83173496"/>
                      </a:ext>
                    </a:extLst>
                  </a:tr>
                  <a:tr h="27051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div(phirb,alpha)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interfaceCompression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9563785"/>
                      </a:ext>
                    </a:extLst>
                  </a:tr>
                  <a:tr h="2565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div(phi,k)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upwind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71921"/>
                      </a:ext>
                    </a:extLst>
                  </a:tr>
                  <a:tr h="26035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div(phi,omega)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upwind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510843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C52FE3C-AD79-504F-9E7B-2D35F46F3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810" y="1015999"/>
            <a:ext cx="10165115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33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3D  simulation – </a:t>
            </a:r>
            <a:r>
              <a:rPr lang="en-US" sz="2800" dirty="0" err="1">
                <a:solidFill>
                  <a:schemeClr val="bg1"/>
                </a:solidFill>
              </a:rPr>
              <a:t>numerics</a:t>
            </a:r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150C0BE-C7A7-134A-8D06-9C0CA2CC9E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7810" y="3429000"/>
              <a:ext cx="6111240" cy="325945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89760">
                      <a:extLst>
                        <a:ext uri="{9D8B030D-6E8A-4147-A177-3AD203B41FA5}">
                          <a16:colId xmlns:a16="http://schemas.microsoft.com/office/drawing/2014/main" val="3938640238"/>
                        </a:ext>
                      </a:extLst>
                    </a:gridCol>
                    <a:gridCol w="2110740">
                      <a:extLst>
                        <a:ext uri="{9D8B030D-6E8A-4147-A177-3AD203B41FA5}">
                          <a16:colId xmlns:a16="http://schemas.microsoft.com/office/drawing/2014/main" val="2908313470"/>
                        </a:ext>
                      </a:extLst>
                    </a:gridCol>
                    <a:gridCol w="2110740">
                      <a:extLst>
                        <a:ext uri="{9D8B030D-6E8A-4147-A177-3AD203B41FA5}">
                          <a16:colId xmlns:a16="http://schemas.microsoft.com/office/drawing/2014/main" val="3974559171"/>
                        </a:ext>
                      </a:extLst>
                    </a:gridCol>
                  </a:tblGrid>
                  <a:tr h="35433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 dirty="0">
                              <a:effectLst/>
                            </a:rPr>
                            <a:t>group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 dirty="0">
                              <a:effectLst/>
                            </a:rPr>
                            <a:t>term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 dirty="0">
                              <a:effectLst/>
                            </a:rPr>
                            <a:t>applied scheme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02789652"/>
                      </a:ext>
                    </a:extLst>
                  </a:tr>
                  <a:tr h="80518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timeScheme </a:t>
                          </a:r>
                          <a:r>
                            <a:rPr lang="en-GB" sz="1200">
                              <a:effectLst/>
                            </a:rPr>
                            <a:t>(</a:t>
                          </a:r>
                          <a:r>
                            <a:rPr lang="en-GB" sz="1000">
                              <a:effectLst/>
                            </a:rPr>
                            <a:t>ddt</a:t>
                          </a:r>
                          <a:r>
                            <a:rPr lang="en-GB" sz="1200">
                              <a:effectLst/>
                            </a:rPr>
                            <a:t>)</a:t>
                          </a:r>
                        </a:p>
                        <a:p>
                          <a:pPr algn="l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GB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GB" sz="1200">
                                  <a:effectLst/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f>
                                <m:fPr>
                                  <m:ctrlP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GB" sz="12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GB" sz="12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r>
                            <a:rPr lang="en-GB" sz="1200">
                              <a:effectLst/>
                            </a:rPr>
                            <a:t> 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default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Euler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5908588"/>
                      </a:ext>
                    </a:extLst>
                  </a:tr>
                  <a:tr h="259715">
                    <a:tc rowSpan="3"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gradSchemes</a:t>
                          </a:r>
                          <a:endParaRPr lang="en-GB" sz="1200">
                            <a:effectLst/>
                          </a:endParaRPr>
                        </a:p>
                        <a:p>
                          <a:pPr algn="l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GB" sz="1400">
                                  <a:effectLst/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oMath>
                          </a14:m>
                          <a:r>
                            <a:rPr lang="en-GB" sz="1400">
                              <a:effectLst/>
                            </a:rPr>
                            <a:t> 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default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25945899"/>
                      </a:ext>
                    </a:extLst>
                  </a:tr>
                  <a:tr h="2641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grad(U)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2942256"/>
                      </a:ext>
                    </a:extLst>
                  </a:tr>
                  <a:tr h="26797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grad(alpha1)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linear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57295110"/>
                      </a:ext>
                    </a:extLst>
                  </a:tr>
                  <a:tr h="262890">
                    <a:tc rowSpan="5"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 err="1">
                              <a:effectLst/>
                            </a:rPr>
                            <a:t>divSchemes</a:t>
                          </a:r>
                          <a:endParaRPr lang="en-GB" sz="1200" dirty="0">
                            <a:effectLst/>
                          </a:endParaRPr>
                        </a:p>
                        <a:p>
                          <a:pPr algn="l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GB" sz="1400">
                                  <a:effectLst/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GB" sz="1400">
                                  <a:effectLst/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oMath>
                          </a14:m>
                          <a:r>
                            <a:rPr lang="en-GB" sz="1400" dirty="0">
                              <a:effectLst/>
                            </a:rPr>
                            <a:t> 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div(rho*phi,U)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0200819"/>
                      </a:ext>
                    </a:extLst>
                  </a:tr>
                  <a:tr h="25781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div(phi,alpha)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vanLeer01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83173496"/>
                      </a:ext>
                    </a:extLst>
                  </a:tr>
                  <a:tr h="27051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div(phirb,alpha)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interfaceCompression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9563785"/>
                      </a:ext>
                    </a:extLst>
                  </a:tr>
                  <a:tr h="2565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div(phi,k)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upwind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71921"/>
                      </a:ext>
                    </a:extLst>
                  </a:tr>
                  <a:tr h="26035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div(phi,omega)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upwind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51084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150C0BE-C7A7-134A-8D06-9C0CA2CC9E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7810" y="3429000"/>
              <a:ext cx="6111240" cy="325945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89760">
                      <a:extLst>
                        <a:ext uri="{9D8B030D-6E8A-4147-A177-3AD203B41FA5}">
                          <a16:colId xmlns:a16="http://schemas.microsoft.com/office/drawing/2014/main" val="3938640238"/>
                        </a:ext>
                      </a:extLst>
                    </a:gridCol>
                    <a:gridCol w="2110740">
                      <a:extLst>
                        <a:ext uri="{9D8B030D-6E8A-4147-A177-3AD203B41FA5}">
                          <a16:colId xmlns:a16="http://schemas.microsoft.com/office/drawing/2014/main" val="2908313470"/>
                        </a:ext>
                      </a:extLst>
                    </a:gridCol>
                    <a:gridCol w="2110740">
                      <a:extLst>
                        <a:ext uri="{9D8B030D-6E8A-4147-A177-3AD203B41FA5}">
                          <a16:colId xmlns:a16="http://schemas.microsoft.com/office/drawing/2014/main" val="3974559171"/>
                        </a:ext>
                      </a:extLst>
                    </a:gridCol>
                  </a:tblGrid>
                  <a:tr h="35433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 dirty="0">
                              <a:effectLst/>
                            </a:rPr>
                            <a:t>group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 dirty="0">
                              <a:effectLst/>
                            </a:rPr>
                            <a:t>term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 dirty="0">
                              <a:effectLst/>
                            </a:rPr>
                            <a:t>applied scheme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02789652"/>
                      </a:ext>
                    </a:extLst>
                  </a:tr>
                  <a:tr h="805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671" t="-46032" r="-224161" b="-269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default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Euler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5908588"/>
                      </a:ext>
                    </a:extLst>
                  </a:tr>
                  <a:tr h="259715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671" t="-146032" r="-224161" b="-169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default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25945899"/>
                      </a:ext>
                    </a:extLst>
                  </a:tr>
                  <a:tr h="2641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grad(U)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2942256"/>
                      </a:ext>
                    </a:extLst>
                  </a:tr>
                  <a:tr h="26797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grad(alpha1)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linear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57295110"/>
                      </a:ext>
                    </a:extLst>
                  </a:tr>
                  <a:tr h="262890">
                    <a:tc row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671" t="-150485" r="-224161" b="-38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div(rho*phi,U)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0200819"/>
                      </a:ext>
                    </a:extLst>
                  </a:tr>
                  <a:tr h="25781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div(phi,alpha)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vanLeer01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83173496"/>
                      </a:ext>
                    </a:extLst>
                  </a:tr>
                  <a:tr h="27051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div(phirb,alpha)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interfaceCompression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9563785"/>
                      </a:ext>
                    </a:extLst>
                  </a:tr>
                  <a:tr h="2565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div(phi,k)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upwind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71921"/>
                      </a:ext>
                    </a:extLst>
                  </a:tr>
                  <a:tr h="26035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div(phi,omega)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upwind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510843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C52FE3C-AD79-504F-9E7B-2D35F46F3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810" y="1015999"/>
            <a:ext cx="10165115" cy="2146300"/>
          </a:xfrm>
          <a:prstGeom prst="rect">
            <a:avLst/>
          </a:prstGeom>
        </p:spPr>
      </p:pic>
      <p:sp>
        <p:nvSpPr>
          <p:cNvPr id="2" name="Cube 1">
            <a:extLst>
              <a:ext uri="{FF2B5EF4-FFF2-40B4-BE49-F238E27FC236}">
                <a16:creationId xmlns:a16="http://schemas.microsoft.com/office/drawing/2014/main" id="{0ED02ACC-4B13-F742-BEED-94F7C45015E6}"/>
              </a:ext>
            </a:extLst>
          </p:cNvPr>
          <p:cNvSpPr/>
          <p:nvPr/>
        </p:nvSpPr>
        <p:spPr>
          <a:xfrm>
            <a:off x="8902700" y="4450651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20D9D64-9BC2-7044-A354-1828C74EF291}"/>
              </a:ext>
            </a:extLst>
          </p:cNvPr>
          <p:cNvCxnSpPr>
            <a:cxnSpLocks/>
          </p:cNvCxnSpPr>
          <p:nvPr/>
        </p:nvCxnSpPr>
        <p:spPr>
          <a:xfrm>
            <a:off x="8153400" y="5118100"/>
            <a:ext cx="584200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5FFFFA-6C71-0348-82B5-F19FF54E385C}"/>
              </a:ext>
            </a:extLst>
          </p:cNvPr>
          <p:cNvCxnSpPr>
            <a:cxnSpLocks/>
          </p:cNvCxnSpPr>
          <p:nvPr/>
        </p:nvCxnSpPr>
        <p:spPr>
          <a:xfrm>
            <a:off x="10240862" y="5096827"/>
            <a:ext cx="584200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8148EF-9DF2-C94D-9FA4-9ED43C639544}"/>
              </a:ext>
            </a:extLst>
          </p:cNvPr>
          <p:cNvCxnSpPr>
            <a:cxnSpLocks/>
          </p:cNvCxnSpPr>
          <p:nvPr/>
        </p:nvCxnSpPr>
        <p:spPr>
          <a:xfrm>
            <a:off x="9510776" y="5846127"/>
            <a:ext cx="0" cy="60547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7694DF-F941-EA4C-8526-CA86389C05F2}"/>
              </a:ext>
            </a:extLst>
          </p:cNvPr>
          <p:cNvCxnSpPr>
            <a:cxnSpLocks/>
          </p:cNvCxnSpPr>
          <p:nvPr/>
        </p:nvCxnSpPr>
        <p:spPr>
          <a:xfrm>
            <a:off x="9496552" y="3725227"/>
            <a:ext cx="0" cy="60547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B7C513B-C205-524E-A845-EBADCEA9EEB2}"/>
              </a:ext>
            </a:extLst>
          </p:cNvPr>
          <p:cNvCxnSpPr>
            <a:cxnSpLocks/>
          </p:cNvCxnSpPr>
          <p:nvPr/>
        </p:nvCxnSpPr>
        <p:spPr>
          <a:xfrm flipV="1">
            <a:off x="9093200" y="5232400"/>
            <a:ext cx="228600" cy="19050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651883-32F8-534A-8204-A438EEC2B180}"/>
              </a:ext>
            </a:extLst>
          </p:cNvPr>
          <p:cNvCxnSpPr>
            <a:cxnSpLocks/>
          </p:cNvCxnSpPr>
          <p:nvPr/>
        </p:nvCxnSpPr>
        <p:spPr>
          <a:xfrm flipV="1">
            <a:off x="10127589" y="4450651"/>
            <a:ext cx="228600" cy="19050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75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700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3D  simulation – </a:t>
            </a:r>
            <a:r>
              <a:rPr lang="en-US" sz="2800" dirty="0" err="1">
                <a:solidFill>
                  <a:schemeClr val="bg1"/>
                </a:solidFill>
              </a:rPr>
              <a:t>numerics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A5D614-7603-C448-A923-F481F4DD5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810" y="1015999"/>
            <a:ext cx="10165115" cy="2146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8B9271FF-EB6F-F24B-8C62-29A4D543BE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8933284"/>
                  </p:ext>
                </p:extLst>
              </p:nvPr>
            </p:nvGraphicFramePr>
            <p:xfrm>
              <a:off x="1017810" y="3429000"/>
              <a:ext cx="6111240" cy="325945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89760">
                      <a:extLst>
                        <a:ext uri="{9D8B030D-6E8A-4147-A177-3AD203B41FA5}">
                          <a16:colId xmlns:a16="http://schemas.microsoft.com/office/drawing/2014/main" val="3938640238"/>
                        </a:ext>
                      </a:extLst>
                    </a:gridCol>
                    <a:gridCol w="2110740">
                      <a:extLst>
                        <a:ext uri="{9D8B030D-6E8A-4147-A177-3AD203B41FA5}">
                          <a16:colId xmlns:a16="http://schemas.microsoft.com/office/drawing/2014/main" val="2908313470"/>
                        </a:ext>
                      </a:extLst>
                    </a:gridCol>
                    <a:gridCol w="2110740">
                      <a:extLst>
                        <a:ext uri="{9D8B030D-6E8A-4147-A177-3AD203B41FA5}">
                          <a16:colId xmlns:a16="http://schemas.microsoft.com/office/drawing/2014/main" val="3974559171"/>
                        </a:ext>
                      </a:extLst>
                    </a:gridCol>
                  </a:tblGrid>
                  <a:tr h="35433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 dirty="0">
                              <a:effectLst/>
                            </a:rPr>
                            <a:t>group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 dirty="0">
                              <a:effectLst/>
                            </a:rPr>
                            <a:t>term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 dirty="0">
                              <a:effectLst/>
                            </a:rPr>
                            <a:t>applied scheme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02789652"/>
                      </a:ext>
                    </a:extLst>
                  </a:tr>
                  <a:tr h="80518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timeScheme </a:t>
                          </a:r>
                          <a:r>
                            <a:rPr lang="en-GB" sz="1200">
                              <a:effectLst/>
                            </a:rPr>
                            <a:t>(</a:t>
                          </a:r>
                          <a:r>
                            <a:rPr lang="en-GB" sz="1000">
                              <a:effectLst/>
                            </a:rPr>
                            <a:t>ddt</a:t>
                          </a:r>
                          <a:r>
                            <a:rPr lang="en-GB" sz="1200">
                              <a:effectLst/>
                            </a:rPr>
                            <a:t>)</a:t>
                          </a:r>
                        </a:p>
                        <a:p>
                          <a:pPr algn="l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GB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GB" sz="1200">
                                  <a:effectLst/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f>
                                <m:fPr>
                                  <m:ctrlP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GB" sz="12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GB" sz="12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r>
                            <a:rPr lang="en-GB" sz="1200">
                              <a:effectLst/>
                            </a:rPr>
                            <a:t> 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default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Euler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5908588"/>
                      </a:ext>
                    </a:extLst>
                  </a:tr>
                  <a:tr h="259715">
                    <a:tc rowSpan="3"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gradSchemes</a:t>
                          </a:r>
                          <a:endParaRPr lang="en-GB" sz="1200">
                            <a:effectLst/>
                          </a:endParaRPr>
                        </a:p>
                        <a:p>
                          <a:pPr algn="l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GB" sz="1400">
                                  <a:effectLst/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oMath>
                          </a14:m>
                          <a:r>
                            <a:rPr lang="en-GB" sz="1400">
                              <a:effectLst/>
                            </a:rPr>
                            <a:t> 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default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25945899"/>
                      </a:ext>
                    </a:extLst>
                  </a:tr>
                  <a:tr h="2641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grad(U)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2942256"/>
                      </a:ext>
                    </a:extLst>
                  </a:tr>
                  <a:tr h="26797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grad(alpha1)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linear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57295110"/>
                      </a:ext>
                    </a:extLst>
                  </a:tr>
                  <a:tr h="262890">
                    <a:tc rowSpan="5"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 err="1">
                              <a:effectLst/>
                            </a:rPr>
                            <a:t>divSchemes</a:t>
                          </a:r>
                          <a:endParaRPr lang="en-GB" sz="1200" dirty="0">
                            <a:effectLst/>
                          </a:endParaRPr>
                        </a:p>
                        <a:p>
                          <a:pPr algn="l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GB" sz="1400">
                                  <a:effectLst/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GB" sz="1400">
                                  <a:effectLst/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oMath>
                          </a14:m>
                          <a:r>
                            <a:rPr lang="en-GB" sz="1400" dirty="0">
                              <a:effectLst/>
                            </a:rPr>
                            <a:t> 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div(rho*phi,U)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0200819"/>
                      </a:ext>
                    </a:extLst>
                  </a:tr>
                  <a:tr h="25781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div(phi,alpha)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vanLeer01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83173496"/>
                      </a:ext>
                    </a:extLst>
                  </a:tr>
                  <a:tr h="27051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div(phirb,alpha)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interfaceCompression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9563785"/>
                      </a:ext>
                    </a:extLst>
                  </a:tr>
                  <a:tr h="2565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div(phi,k)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upwind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71921"/>
                      </a:ext>
                    </a:extLst>
                  </a:tr>
                  <a:tr h="26035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div(phi,omega)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upwind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51084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8B9271FF-EB6F-F24B-8C62-29A4D543BE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8933284"/>
                  </p:ext>
                </p:extLst>
              </p:nvPr>
            </p:nvGraphicFramePr>
            <p:xfrm>
              <a:off x="1017810" y="3429000"/>
              <a:ext cx="6111240" cy="325945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89760">
                      <a:extLst>
                        <a:ext uri="{9D8B030D-6E8A-4147-A177-3AD203B41FA5}">
                          <a16:colId xmlns:a16="http://schemas.microsoft.com/office/drawing/2014/main" val="3938640238"/>
                        </a:ext>
                      </a:extLst>
                    </a:gridCol>
                    <a:gridCol w="2110740">
                      <a:extLst>
                        <a:ext uri="{9D8B030D-6E8A-4147-A177-3AD203B41FA5}">
                          <a16:colId xmlns:a16="http://schemas.microsoft.com/office/drawing/2014/main" val="2908313470"/>
                        </a:ext>
                      </a:extLst>
                    </a:gridCol>
                    <a:gridCol w="2110740">
                      <a:extLst>
                        <a:ext uri="{9D8B030D-6E8A-4147-A177-3AD203B41FA5}">
                          <a16:colId xmlns:a16="http://schemas.microsoft.com/office/drawing/2014/main" val="3974559171"/>
                        </a:ext>
                      </a:extLst>
                    </a:gridCol>
                  </a:tblGrid>
                  <a:tr h="35433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 dirty="0">
                              <a:effectLst/>
                            </a:rPr>
                            <a:t>group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 dirty="0">
                              <a:effectLst/>
                            </a:rPr>
                            <a:t>term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 dirty="0">
                              <a:effectLst/>
                            </a:rPr>
                            <a:t>applied scheme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02789652"/>
                      </a:ext>
                    </a:extLst>
                  </a:tr>
                  <a:tr h="805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671" t="-46032" r="-224161" b="-269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default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Euler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5908588"/>
                      </a:ext>
                    </a:extLst>
                  </a:tr>
                  <a:tr h="259715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671" t="-146032" r="-224161" b="-169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default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25945899"/>
                      </a:ext>
                    </a:extLst>
                  </a:tr>
                  <a:tr h="2641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grad(U)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2942256"/>
                      </a:ext>
                    </a:extLst>
                  </a:tr>
                  <a:tr h="26797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grad(alpha1)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linear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57295110"/>
                      </a:ext>
                    </a:extLst>
                  </a:tr>
                  <a:tr h="262890">
                    <a:tc row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671" t="-150485" r="-224161" b="-38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div(rho*phi,U)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0200819"/>
                      </a:ext>
                    </a:extLst>
                  </a:tr>
                  <a:tr h="25781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div(phi,alpha)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vanLeer01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83173496"/>
                      </a:ext>
                    </a:extLst>
                  </a:tr>
                  <a:tr h="27051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div(phirb,alpha)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interfaceCompression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9563785"/>
                      </a:ext>
                    </a:extLst>
                  </a:tr>
                  <a:tr h="2565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div(phi,k)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upwind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71921"/>
                      </a:ext>
                    </a:extLst>
                  </a:tr>
                  <a:tr h="26035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div(phi,omega)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upwind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51084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9C14FB56-7F0B-3541-AF6F-9FA41387651B}"/>
              </a:ext>
            </a:extLst>
          </p:cNvPr>
          <p:cNvSpPr/>
          <p:nvPr/>
        </p:nvSpPr>
        <p:spPr>
          <a:xfrm>
            <a:off x="2688224" y="5560378"/>
            <a:ext cx="4648200" cy="419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7F89C329-B05B-4441-938C-9399A6C73F34}"/>
              </a:ext>
            </a:extLst>
          </p:cNvPr>
          <p:cNvSpPr/>
          <p:nvPr/>
        </p:nvSpPr>
        <p:spPr>
          <a:xfrm>
            <a:off x="8902700" y="4450651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5B94AE-FEE8-A645-8FFF-B356EE6B079D}"/>
              </a:ext>
            </a:extLst>
          </p:cNvPr>
          <p:cNvCxnSpPr>
            <a:cxnSpLocks/>
          </p:cNvCxnSpPr>
          <p:nvPr/>
        </p:nvCxnSpPr>
        <p:spPr>
          <a:xfrm>
            <a:off x="8153400" y="5118100"/>
            <a:ext cx="584200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7FA09B-3B37-EE4E-BF73-7EE51E148BA0}"/>
              </a:ext>
            </a:extLst>
          </p:cNvPr>
          <p:cNvCxnSpPr>
            <a:cxnSpLocks/>
          </p:cNvCxnSpPr>
          <p:nvPr/>
        </p:nvCxnSpPr>
        <p:spPr>
          <a:xfrm>
            <a:off x="10240862" y="5096827"/>
            <a:ext cx="584200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5C25F9-D91C-4D4E-86A0-4AD94560C2B3}"/>
              </a:ext>
            </a:extLst>
          </p:cNvPr>
          <p:cNvCxnSpPr>
            <a:cxnSpLocks/>
          </p:cNvCxnSpPr>
          <p:nvPr/>
        </p:nvCxnSpPr>
        <p:spPr>
          <a:xfrm>
            <a:off x="9510776" y="5846127"/>
            <a:ext cx="0" cy="60547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2C36A1-2121-904E-B4FD-64E811147E5A}"/>
              </a:ext>
            </a:extLst>
          </p:cNvPr>
          <p:cNvCxnSpPr>
            <a:cxnSpLocks/>
          </p:cNvCxnSpPr>
          <p:nvPr/>
        </p:nvCxnSpPr>
        <p:spPr>
          <a:xfrm>
            <a:off x="9496552" y="3725227"/>
            <a:ext cx="0" cy="60547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3C4045-8217-AA4C-9AD6-416B1414B592}"/>
              </a:ext>
            </a:extLst>
          </p:cNvPr>
          <p:cNvCxnSpPr>
            <a:cxnSpLocks/>
          </p:cNvCxnSpPr>
          <p:nvPr/>
        </p:nvCxnSpPr>
        <p:spPr>
          <a:xfrm flipV="1">
            <a:off x="9093200" y="5232400"/>
            <a:ext cx="228600" cy="19050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B96A0C-27F6-E742-BE1A-C3276C30E2C7}"/>
              </a:ext>
            </a:extLst>
          </p:cNvPr>
          <p:cNvCxnSpPr>
            <a:cxnSpLocks/>
          </p:cNvCxnSpPr>
          <p:nvPr/>
        </p:nvCxnSpPr>
        <p:spPr>
          <a:xfrm flipV="1">
            <a:off x="10127589" y="4450651"/>
            <a:ext cx="228600" cy="19050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56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3D  simulation – </a:t>
            </a:r>
            <a:r>
              <a:rPr lang="en-US" sz="2800" dirty="0" err="1">
                <a:solidFill>
                  <a:schemeClr val="bg1"/>
                </a:solidFill>
              </a:rPr>
              <a:t>numerics</a:t>
            </a:r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150C0BE-C7A7-134A-8D06-9C0CA2CC9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9228524"/>
                  </p:ext>
                </p:extLst>
              </p:nvPr>
            </p:nvGraphicFramePr>
            <p:xfrm>
              <a:off x="436168" y="3429000"/>
              <a:ext cx="6111240" cy="325945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89760">
                      <a:extLst>
                        <a:ext uri="{9D8B030D-6E8A-4147-A177-3AD203B41FA5}">
                          <a16:colId xmlns:a16="http://schemas.microsoft.com/office/drawing/2014/main" val="3938640238"/>
                        </a:ext>
                      </a:extLst>
                    </a:gridCol>
                    <a:gridCol w="2110740">
                      <a:extLst>
                        <a:ext uri="{9D8B030D-6E8A-4147-A177-3AD203B41FA5}">
                          <a16:colId xmlns:a16="http://schemas.microsoft.com/office/drawing/2014/main" val="2908313470"/>
                        </a:ext>
                      </a:extLst>
                    </a:gridCol>
                    <a:gridCol w="2110740">
                      <a:extLst>
                        <a:ext uri="{9D8B030D-6E8A-4147-A177-3AD203B41FA5}">
                          <a16:colId xmlns:a16="http://schemas.microsoft.com/office/drawing/2014/main" val="3974559171"/>
                        </a:ext>
                      </a:extLst>
                    </a:gridCol>
                  </a:tblGrid>
                  <a:tr h="35433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>
                              <a:effectLst/>
                            </a:rPr>
                            <a:t>group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>
                              <a:effectLst/>
                            </a:rPr>
                            <a:t>term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 dirty="0">
                              <a:effectLst/>
                            </a:rPr>
                            <a:t>applied scheme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02789652"/>
                      </a:ext>
                    </a:extLst>
                  </a:tr>
                  <a:tr h="80518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timeScheme </a:t>
                          </a:r>
                          <a:r>
                            <a:rPr lang="en-GB" sz="1200">
                              <a:effectLst/>
                            </a:rPr>
                            <a:t>(</a:t>
                          </a:r>
                          <a:r>
                            <a:rPr lang="en-GB" sz="1000">
                              <a:effectLst/>
                            </a:rPr>
                            <a:t>ddt</a:t>
                          </a:r>
                          <a:r>
                            <a:rPr lang="en-GB" sz="1200">
                              <a:effectLst/>
                            </a:rPr>
                            <a:t>)</a:t>
                          </a:r>
                        </a:p>
                        <a:p>
                          <a:pPr algn="l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GB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GB" sz="1200">
                                  <a:effectLst/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f>
                                <m:fPr>
                                  <m:ctrlP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GB" sz="12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GB" sz="12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r>
                            <a:rPr lang="en-GB" sz="1200">
                              <a:effectLst/>
                            </a:rPr>
                            <a:t> 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default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Euler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5908588"/>
                      </a:ext>
                    </a:extLst>
                  </a:tr>
                  <a:tr h="259715">
                    <a:tc rowSpan="3"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 err="1">
                              <a:effectLst/>
                            </a:rPr>
                            <a:t>gradSchemes</a:t>
                          </a:r>
                          <a:endParaRPr lang="en-GB" sz="1200" dirty="0">
                            <a:effectLst/>
                          </a:endParaRPr>
                        </a:p>
                        <a:p>
                          <a:pPr algn="l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GB" sz="1400">
                                  <a:effectLst/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oMath>
                          </a14:m>
                          <a:r>
                            <a:rPr lang="en-GB" sz="1400" dirty="0">
                              <a:effectLst/>
                            </a:rPr>
                            <a:t> 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default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25945899"/>
                      </a:ext>
                    </a:extLst>
                  </a:tr>
                  <a:tr h="2641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grad(U)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2942256"/>
                      </a:ext>
                    </a:extLst>
                  </a:tr>
                  <a:tr h="26797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grad(alpha1)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linear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57295110"/>
                      </a:ext>
                    </a:extLst>
                  </a:tr>
                  <a:tr h="262890">
                    <a:tc rowSpan="5"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divSchemes</a:t>
                          </a:r>
                          <a:endParaRPr lang="en-GB" sz="1200">
                            <a:effectLst/>
                          </a:endParaRPr>
                        </a:p>
                        <a:p>
                          <a:pPr algn="l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GB" sz="1400">
                                  <a:effectLst/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GB" sz="1400">
                                  <a:effectLst/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oMath>
                          </a14:m>
                          <a:r>
                            <a:rPr lang="en-GB" sz="1400">
                              <a:effectLst/>
                            </a:rPr>
                            <a:t> 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div(rho*phi,U)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0200819"/>
                      </a:ext>
                    </a:extLst>
                  </a:tr>
                  <a:tr h="25781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div(phi,alpha)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upwind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83173496"/>
                      </a:ext>
                    </a:extLst>
                  </a:tr>
                  <a:tr h="27051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div(phirb,alpha)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interfaceCompression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9563785"/>
                      </a:ext>
                    </a:extLst>
                  </a:tr>
                  <a:tr h="2565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div(phi,k)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upwind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71921"/>
                      </a:ext>
                    </a:extLst>
                  </a:tr>
                  <a:tr h="26035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div(phi,omega)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upwind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51084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150C0BE-C7A7-134A-8D06-9C0CA2CC9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9228524"/>
                  </p:ext>
                </p:extLst>
              </p:nvPr>
            </p:nvGraphicFramePr>
            <p:xfrm>
              <a:off x="436168" y="3429000"/>
              <a:ext cx="6111240" cy="325945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89760">
                      <a:extLst>
                        <a:ext uri="{9D8B030D-6E8A-4147-A177-3AD203B41FA5}">
                          <a16:colId xmlns:a16="http://schemas.microsoft.com/office/drawing/2014/main" val="3938640238"/>
                        </a:ext>
                      </a:extLst>
                    </a:gridCol>
                    <a:gridCol w="2110740">
                      <a:extLst>
                        <a:ext uri="{9D8B030D-6E8A-4147-A177-3AD203B41FA5}">
                          <a16:colId xmlns:a16="http://schemas.microsoft.com/office/drawing/2014/main" val="2908313470"/>
                        </a:ext>
                      </a:extLst>
                    </a:gridCol>
                    <a:gridCol w="2110740">
                      <a:extLst>
                        <a:ext uri="{9D8B030D-6E8A-4147-A177-3AD203B41FA5}">
                          <a16:colId xmlns:a16="http://schemas.microsoft.com/office/drawing/2014/main" val="3974559171"/>
                        </a:ext>
                      </a:extLst>
                    </a:gridCol>
                  </a:tblGrid>
                  <a:tr h="35433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>
                              <a:effectLst/>
                            </a:rPr>
                            <a:t>group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>
                              <a:effectLst/>
                            </a:rPr>
                            <a:t>term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 dirty="0">
                              <a:effectLst/>
                            </a:rPr>
                            <a:t>applied scheme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02789652"/>
                      </a:ext>
                    </a:extLst>
                  </a:tr>
                  <a:tr h="805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671" t="-46032" r="-224161" b="-269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default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Euler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5908588"/>
                      </a:ext>
                    </a:extLst>
                  </a:tr>
                  <a:tr h="259715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671" t="-146032" r="-224161" b="-169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default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25945899"/>
                      </a:ext>
                    </a:extLst>
                  </a:tr>
                  <a:tr h="2641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grad(U)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2942256"/>
                      </a:ext>
                    </a:extLst>
                  </a:tr>
                  <a:tr h="26797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grad(alpha1)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linear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57295110"/>
                      </a:ext>
                    </a:extLst>
                  </a:tr>
                  <a:tr h="262890">
                    <a:tc row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671" t="-150485" r="-224161" b="-38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div(rho*phi,U)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0200819"/>
                      </a:ext>
                    </a:extLst>
                  </a:tr>
                  <a:tr h="25781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div(phi,alpha)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upwind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83173496"/>
                      </a:ext>
                    </a:extLst>
                  </a:tr>
                  <a:tr h="27051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div(phirb,alpha)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interfaceCompression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9563785"/>
                      </a:ext>
                    </a:extLst>
                  </a:tr>
                  <a:tr h="2565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div(phi,k)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upwind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71921"/>
                      </a:ext>
                    </a:extLst>
                  </a:tr>
                  <a:tr h="26035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div(phi,omega)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upwind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51084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789713DC-3F4B-4942-B903-0FF8AEA77396}"/>
              </a:ext>
            </a:extLst>
          </p:cNvPr>
          <p:cNvSpPr/>
          <p:nvPr/>
        </p:nvSpPr>
        <p:spPr>
          <a:xfrm>
            <a:off x="2162184" y="5585778"/>
            <a:ext cx="4648200" cy="419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B57514-8ACF-C240-82FB-326005BD6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68" y="939799"/>
            <a:ext cx="113284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35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3D  simulation – </a:t>
            </a:r>
            <a:r>
              <a:rPr lang="en-US" sz="2800" dirty="0" err="1">
                <a:solidFill>
                  <a:schemeClr val="bg1"/>
                </a:solidFill>
              </a:rPr>
              <a:t>numerics</a:t>
            </a:r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150C0BE-C7A7-134A-8D06-9C0CA2CC9E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6168" y="3429000"/>
              <a:ext cx="6111240" cy="325945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89760">
                      <a:extLst>
                        <a:ext uri="{9D8B030D-6E8A-4147-A177-3AD203B41FA5}">
                          <a16:colId xmlns:a16="http://schemas.microsoft.com/office/drawing/2014/main" val="3938640238"/>
                        </a:ext>
                      </a:extLst>
                    </a:gridCol>
                    <a:gridCol w="2110740">
                      <a:extLst>
                        <a:ext uri="{9D8B030D-6E8A-4147-A177-3AD203B41FA5}">
                          <a16:colId xmlns:a16="http://schemas.microsoft.com/office/drawing/2014/main" val="2908313470"/>
                        </a:ext>
                      </a:extLst>
                    </a:gridCol>
                    <a:gridCol w="2110740">
                      <a:extLst>
                        <a:ext uri="{9D8B030D-6E8A-4147-A177-3AD203B41FA5}">
                          <a16:colId xmlns:a16="http://schemas.microsoft.com/office/drawing/2014/main" val="3974559171"/>
                        </a:ext>
                      </a:extLst>
                    </a:gridCol>
                  </a:tblGrid>
                  <a:tr h="35433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>
                              <a:effectLst/>
                            </a:rPr>
                            <a:t>group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>
                              <a:effectLst/>
                            </a:rPr>
                            <a:t>term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 dirty="0">
                              <a:effectLst/>
                            </a:rPr>
                            <a:t>applied scheme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02789652"/>
                      </a:ext>
                    </a:extLst>
                  </a:tr>
                  <a:tr h="80518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timeScheme </a:t>
                          </a:r>
                          <a:r>
                            <a:rPr lang="en-GB" sz="1200">
                              <a:effectLst/>
                            </a:rPr>
                            <a:t>(</a:t>
                          </a:r>
                          <a:r>
                            <a:rPr lang="en-GB" sz="1000">
                              <a:effectLst/>
                            </a:rPr>
                            <a:t>ddt</a:t>
                          </a:r>
                          <a:r>
                            <a:rPr lang="en-GB" sz="1200">
                              <a:effectLst/>
                            </a:rPr>
                            <a:t>)</a:t>
                          </a:r>
                        </a:p>
                        <a:p>
                          <a:pPr algn="l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GB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GB" sz="1200">
                                  <a:effectLst/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f>
                                <m:fPr>
                                  <m:ctrlP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GB" sz="12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GB" sz="12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r>
                            <a:rPr lang="en-GB" sz="1200">
                              <a:effectLst/>
                            </a:rPr>
                            <a:t> 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default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Euler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5908588"/>
                      </a:ext>
                    </a:extLst>
                  </a:tr>
                  <a:tr h="259715">
                    <a:tc rowSpan="3"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 err="1">
                              <a:effectLst/>
                            </a:rPr>
                            <a:t>gradSchemes</a:t>
                          </a:r>
                          <a:endParaRPr lang="en-GB" sz="1200" dirty="0">
                            <a:effectLst/>
                          </a:endParaRPr>
                        </a:p>
                        <a:p>
                          <a:pPr algn="l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GB" sz="1400">
                                  <a:effectLst/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oMath>
                          </a14:m>
                          <a:r>
                            <a:rPr lang="en-GB" sz="1400" dirty="0">
                              <a:effectLst/>
                            </a:rPr>
                            <a:t> 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default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25945899"/>
                      </a:ext>
                    </a:extLst>
                  </a:tr>
                  <a:tr h="2641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grad(U)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2942256"/>
                      </a:ext>
                    </a:extLst>
                  </a:tr>
                  <a:tr h="26797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grad(alpha1)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linear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57295110"/>
                      </a:ext>
                    </a:extLst>
                  </a:tr>
                  <a:tr h="262890">
                    <a:tc rowSpan="5"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divSchemes</a:t>
                          </a:r>
                          <a:endParaRPr lang="en-GB" sz="1200">
                            <a:effectLst/>
                          </a:endParaRPr>
                        </a:p>
                        <a:p>
                          <a:pPr algn="l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GB" sz="1400">
                                  <a:effectLst/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GB" sz="1400">
                                  <a:effectLst/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oMath>
                          </a14:m>
                          <a:r>
                            <a:rPr lang="en-GB" sz="1400">
                              <a:effectLst/>
                            </a:rPr>
                            <a:t> 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div(rho*phi,U)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0200819"/>
                      </a:ext>
                    </a:extLst>
                  </a:tr>
                  <a:tr h="25781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div(phi,alpha)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upwind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83173496"/>
                      </a:ext>
                    </a:extLst>
                  </a:tr>
                  <a:tr h="27051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div(phirb,alpha)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interfaceCompression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9563785"/>
                      </a:ext>
                    </a:extLst>
                  </a:tr>
                  <a:tr h="2565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div(phi,k)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upwind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71921"/>
                      </a:ext>
                    </a:extLst>
                  </a:tr>
                  <a:tr h="26035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div(phi,omega)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upwind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51084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150C0BE-C7A7-134A-8D06-9C0CA2CC9E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6168" y="3429000"/>
              <a:ext cx="6111240" cy="325945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89760">
                      <a:extLst>
                        <a:ext uri="{9D8B030D-6E8A-4147-A177-3AD203B41FA5}">
                          <a16:colId xmlns:a16="http://schemas.microsoft.com/office/drawing/2014/main" val="3938640238"/>
                        </a:ext>
                      </a:extLst>
                    </a:gridCol>
                    <a:gridCol w="2110740">
                      <a:extLst>
                        <a:ext uri="{9D8B030D-6E8A-4147-A177-3AD203B41FA5}">
                          <a16:colId xmlns:a16="http://schemas.microsoft.com/office/drawing/2014/main" val="2908313470"/>
                        </a:ext>
                      </a:extLst>
                    </a:gridCol>
                    <a:gridCol w="2110740">
                      <a:extLst>
                        <a:ext uri="{9D8B030D-6E8A-4147-A177-3AD203B41FA5}">
                          <a16:colId xmlns:a16="http://schemas.microsoft.com/office/drawing/2014/main" val="3974559171"/>
                        </a:ext>
                      </a:extLst>
                    </a:gridCol>
                  </a:tblGrid>
                  <a:tr h="35433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>
                              <a:effectLst/>
                            </a:rPr>
                            <a:t>group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>
                              <a:effectLst/>
                            </a:rPr>
                            <a:t>term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 dirty="0">
                              <a:effectLst/>
                            </a:rPr>
                            <a:t>applied scheme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02789652"/>
                      </a:ext>
                    </a:extLst>
                  </a:tr>
                  <a:tr h="805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671" t="-46032" r="-224161" b="-269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default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Euler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5908588"/>
                      </a:ext>
                    </a:extLst>
                  </a:tr>
                  <a:tr h="259715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671" t="-146032" r="-224161" b="-169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default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25945899"/>
                      </a:ext>
                    </a:extLst>
                  </a:tr>
                  <a:tr h="2641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grad(U)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2942256"/>
                      </a:ext>
                    </a:extLst>
                  </a:tr>
                  <a:tr h="26797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grad(alpha1)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linear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57295110"/>
                      </a:ext>
                    </a:extLst>
                  </a:tr>
                  <a:tr h="262890">
                    <a:tc row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671" t="-150485" r="-224161" b="-38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div(rho*phi,U)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0200819"/>
                      </a:ext>
                    </a:extLst>
                  </a:tr>
                  <a:tr h="25781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div(phi,alpha)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upwind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83173496"/>
                      </a:ext>
                    </a:extLst>
                  </a:tr>
                  <a:tr h="27051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div(phirb,alpha)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interfaceCompression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9563785"/>
                      </a:ext>
                    </a:extLst>
                  </a:tr>
                  <a:tr h="2565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div(phi,k)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upwind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71921"/>
                      </a:ext>
                    </a:extLst>
                  </a:tr>
                  <a:tr h="26035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div(phi,omega)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upwind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51084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789713DC-3F4B-4942-B903-0FF8AEA77396}"/>
              </a:ext>
            </a:extLst>
          </p:cNvPr>
          <p:cNvSpPr/>
          <p:nvPr/>
        </p:nvSpPr>
        <p:spPr>
          <a:xfrm>
            <a:off x="2162184" y="5585778"/>
            <a:ext cx="4648200" cy="419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B57514-8ACF-C240-82FB-326005BD6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68" y="939799"/>
            <a:ext cx="11328400" cy="222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E3BC89-9223-664D-B527-E7020FF62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5676" y="3857087"/>
            <a:ext cx="4494259" cy="239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5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3D  simulation – </a:t>
            </a:r>
            <a:r>
              <a:rPr lang="en-US" sz="2800" dirty="0" err="1">
                <a:solidFill>
                  <a:schemeClr val="bg1"/>
                </a:solidFill>
              </a:rPr>
              <a:t>numerics</a:t>
            </a:r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150C0BE-C7A7-134A-8D06-9C0CA2CC9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2998218"/>
                  </p:ext>
                </p:extLst>
              </p:nvPr>
            </p:nvGraphicFramePr>
            <p:xfrm>
              <a:off x="436168" y="3380422"/>
              <a:ext cx="6111240" cy="325945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89760">
                      <a:extLst>
                        <a:ext uri="{9D8B030D-6E8A-4147-A177-3AD203B41FA5}">
                          <a16:colId xmlns:a16="http://schemas.microsoft.com/office/drawing/2014/main" val="3938640238"/>
                        </a:ext>
                      </a:extLst>
                    </a:gridCol>
                    <a:gridCol w="2110740">
                      <a:extLst>
                        <a:ext uri="{9D8B030D-6E8A-4147-A177-3AD203B41FA5}">
                          <a16:colId xmlns:a16="http://schemas.microsoft.com/office/drawing/2014/main" val="2908313470"/>
                        </a:ext>
                      </a:extLst>
                    </a:gridCol>
                    <a:gridCol w="2110740">
                      <a:extLst>
                        <a:ext uri="{9D8B030D-6E8A-4147-A177-3AD203B41FA5}">
                          <a16:colId xmlns:a16="http://schemas.microsoft.com/office/drawing/2014/main" val="3974559171"/>
                        </a:ext>
                      </a:extLst>
                    </a:gridCol>
                  </a:tblGrid>
                  <a:tr h="35433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>
                              <a:effectLst/>
                            </a:rPr>
                            <a:t>group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>
                              <a:effectLst/>
                            </a:rPr>
                            <a:t>term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 dirty="0">
                              <a:effectLst/>
                            </a:rPr>
                            <a:t>applied scheme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02789652"/>
                      </a:ext>
                    </a:extLst>
                  </a:tr>
                  <a:tr h="80518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timeScheme </a:t>
                          </a:r>
                          <a:r>
                            <a:rPr lang="en-GB" sz="1200">
                              <a:effectLst/>
                            </a:rPr>
                            <a:t>(</a:t>
                          </a:r>
                          <a:r>
                            <a:rPr lang="en-GB" sz="1000">
                              <a:effectLst/>
                            </a:rPr>
                            <a:t>ddt</a:t>
                          </a:r>
                          <a:r>
                            <a:rPr lang="en-GB" sz="1200">
                              <a:effectLst/>
                            </a:rPr>
                            <a:t>)</a:t>
                          </a:r>
                        </a:p>
                        <a:p>
                          <a:pPr algn="l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GB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GB" sz="1200">
                                  <a:effectLst/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f>
                                <m:fPr>
                                  <m:ctrlPr>
                                    <a:rPr lang="en-GB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GB" sz="12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GB" sz="12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GB" sz="12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r>
                            <a:rPr lang="en-GB" sz="1200">
                              <a:effectLst/>
                            </a:rPr>
                            <a:t> 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default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Euler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5908588"/>
                      </a:ext>
                    </a:extLst>
                  </a:tr>
                  <a:tr h="259715">
                    <a:tc rowSpan="3"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 err="1">
                              <a:effectLst/>
                            </a:rPr>
                            <a:t>gradSchemes</a:t>
                          </a:r>
                          <a:endParaRPr lang="en-GB" sz="1200" dirty="0">
                            <a:effectLst/>
                          </a:endParaRPr>
                        </a:p>
                        <a:p>
                          <a:pPr algn="l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GB" sz="1400">
                                  <a:effectLst/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oMath>
                          </a14:m>
                          <a:r>
                            <a:rPr lang="en-GB" sz="1400" dirty="0">
                              <a:effectLst/>
                            </a:rPr>
                            <a:t> 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default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25945899"/>
                      </a:ext>
                    </a:extLst>
                  </a:tr>
                  <a:tr h="2641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grad(U)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2942256"/>
                      </a:ext>
                    </a:extLst>
                  </a:tr>
                  <a:tr h="26797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grad(alpha1)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linear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57295110"/>
                      </a:ext>
                    </a:extLst>
                  </a:tr>
                  <a:tr h="262890">
                    <a:tc rowSpan="5"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divSchemes</a:t>
                          </a:r>
                          <a:endParaRPr lang="en-GB" sz="1200">
                            <a:effectLst/>
                          </a:endParaRPr>
                        </a:p>
                        <a:p>
                          <a:pPr algn="l">
                            <a:lnSpc>
                              <a:spcPts val="18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GB" sz="1400">
                                  <a:effectLst/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GB" sz="1400">
                                  <a:effectLst/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oMath>
                          </a14:m>
                          <a:r>
                            <a:rPr lang="en-GB" sz="1400">
                              <a:effectLst/>
                            </a:rPr>
                            <a:t> 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div(rho*phi,U)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0200819"/>
                      </a:ext>
                    </a:extLst>
                  </a:tr>
                  <a:tr h="25781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div(phi,alpha)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upwind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83173496"/>
                      </a:ext>
                    </a:extLst>
                  </a:tr>
                  <a:tr h="27051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div(phirb,alpha)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interfaceCompression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9563785"/>
                      </a:ext>
                    </a:extLst>
                  </a:tr>
                  <a:tr h="2565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div(phi,k)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upwind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71921"/>
                      </a:ext>
                    </a:extLst>
                  </a:tr>
                  <a:tr h="26035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div(phi,omega)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upwind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51084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150C0BE-C7A7-134A-8D06-9C0CA2CC9E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2998218"/>
                  </p:ext>
                </p:extLst>
              </p:nvPr>
            </p:nvGraphicFramePr>
            <p:xfrm>
              <a:off x="436168" y="3380422"/>
              <a:ext cx="6111240" cy="325945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89760">
                      <a:extLst>
                        <a:ext uri="{9D8B030D-6E8A-4147-A177-3AD203B41FA5}">
                          <a16:colId xmlns:a16="http://schemas.microsoft.com/office/drawing/2014/main" val="3938640238"/>
                        </a:ext>
                      </a:extLst>
                    </a:gridCol>
                    <a:gridCol w="2110740">
                      <a:extLst>
                        <a:ext uri="{9D8B030D-6E8A-4147-A177-3AD203B41FA5}">
                          <a16:colId xmlns:a16="http://schemas.microsoft.com/office/drawing/2014/main" val="2908313470"/>
                        </a:ext>
                      </a:extLst>
                    </a:gridCol>
                    <a:gridCol w="2110740">
                      <a:extLst>
                        <a:ext uri="{9D8B030D-6E8A-4147-A177-3AD203B41FA5}">
                          <a16:colId xmlns:a16="http://schemas.microsoft.com/office/drawing/2014/main" val="3974559171"/>
                        </a:ext>
                      </a:extLst>
                    </a:gridCol>
                  </a:tblGrid>
                  <a:tr h="35433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>
                              <a:effectLst/>
                            </a:rPr>
                            <a:t>group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>
                              <a:effectLst/>
                            </a:rPr>
                            <a:t>term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200" dirty="0">
                              <a:effectLst/>
                            </a:rPr>
                            <a:t>applied scheme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02789652"/>
                      </a:ext>
                    </a:extLst>
                  </a:tr>
                  <a:tr h="8051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671" t="-46032" r="-224161" b="-269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default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Euler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5908588"/>
                      </a:ext>
                    </a:extLst>
                  </a:tr>
                  <a:tr h="259715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671" t="-146032" r="-224161" b="-169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default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25945899"/>
                      </a:ext>
                    </a:extLst>
                  </a:tr>
                  <a:tr h="2641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grad(U)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2942256"/>
                      </a:ext>
                    </a:extLst>
                  </a:tr>
                  <a:tr h="26797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grad(alpha1)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linear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57295110"/>
                      </a:ext>
                    </a:extLst>
                  </a:tr>
                  <a:tr h="262890">
                    <a:tc row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671" t="-150485" r="-224161" b="-38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div(rho*phi,U)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linear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0200819"/>
                      </a:ext>
                    </a:extLst>
                  </a:tr>
                  <a:tr h="25781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div(phi,alpha)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upwind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83173496"/>
                      </a:ext>
                    </a:extLst>
                  </a:tr>
                  <a:tr h="27051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div(phirb,alpha)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interfaceCompression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9563785"/>
                      </a:ext>
                    </a:extLst>
                  </a:tr>
                  <a:tr h="2565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div(phi,k)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Gauss upwind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71921"/>
                      </a:ext>
                    </a:extLst>
                  </a:tr>
                  <a:tr h="26035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>
                              <a:effectLst/>
                            </a:rPr>
                            <a:t>div(phi,omega)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1800"/>
                            </a:lnSpc>
                          </a:pPr>
                          <a:r>
                            <a:rPr lang="en-GB" sz="1000" dirty="0">
                              <a:effectLst/>
                            </a:rPr>
                            <a:t>Gauss upwind</a:t>
                          </a:r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51084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789713DC-3F4B-4942-B903-0FF8AEA77396}"/>
              </a:ext>
            </a:extLst>
          </p:cNvPr>
          <p:cNvSpPr/>
          <p:nvPr/>
        </p:nvSpPr>
        <p:spPr>
          <a:xfrm>
            <a:off x="2162184" y="5537200"/>
            <a:ext cx="4648200" cy="419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B57514-8ACF-C240-82FB-326005BD6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68" y="939799"/>
            <a:ext cx="11328400" cy="22225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CB1E91A-787E-474E-B6FA-2D8FBEC01294}"/>
              </a:ext>
            </a:extLst>
          </p:cNvPr>
          <p:cNvSpPr/>
          <p:nvPr/>
        </p:nvSpPr>
        <p:spPr>
          <a:xfrm>
            <a:off x="7197176" y="2137967"/>
            <a:ext cx="2221788" cy="9349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EBF9AC-46FE-C548-9FEF-7FF8C1B46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5676" y="3857087"/>
            <a:ext cx="4494259" cy="239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91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3D  simulation – </a:t>
            </a:r>
            <a:r>
              <a:rPr lang="en-US" sz="2800" dirty="0" err="1">
                <a:solidFill>
                  <a:schemeClr val="bg1"/>
                </a:solidFill>
              </a:rPr>
              <a:t>numerics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B57514-8ACF-C240-82FB-326005BD62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682"/>
          <a:stretch/>
        </p:blipFill>
        <p:spPr>
          <a:xfrm>
            <a:off x="7197176" y="939799"/>
            <a:ext cx="4567392" cy="222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C90BB6-FAE3-E448-96FD-32EFF23E7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490" y="4086274"/>
            <a:ext cx="4567392" cy="2455402"/>
          </a:xfrm>
          <a:prstGeom prst="rect">
            <a:avLst/>
          </a:prstGeom>
        </p:spPr>
      </p:pic>
      <p:sp>
        <p:nvSpPr>
          <p:cNvPr id="14" name="Bent-Up Arrow 13">
            <a:extLst>
              <a:ext uri="{FF2B5EF4-FFF2-40B4-BE49-F238E27FC236}">
                <a16:creationId xmlns:a16="http://schemas.microsoft.com/office/drawing/2014/main" id="{E7B837DE-B492-C147-9062-A3FB2CAD2B05}"/>
              </a:ext>
            </a:extLst>
          </p:cNvPr>
          <p:cNvSpPr/>
          <p:nvPr/>
        </p:nvSpPr>
        <p:spPr>
          <a:xfrm rot="16200000" flipH="1">
            <a:off x="7697292" y="3480892"/>
            <a:ext cx="2425699" cy="1788517"/>
          </a:xfrm>
          <a:prstGeom prst="bentUpArrow">
            <a:avLst>
              <a:gd name="adj1" fmla="val 10268"/>
              <a:gd name="adj2" fmla="val 1183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BDB22B-CEBE-574F-B1C6-3E550C88AA2B}"/>
                  </a:ext>
                </a:extLst>
              </p:cNvPr>
              <p:cNvSpPr txBox="1"/>
              <p:nvPr/>
            </p:nvSpPr>
            <p:spPr>
              <a:xfrm>
                <a:off x="3443882" y="1623294"/>
                <a:ext cx="30712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Lowering the tolerance of </a:t>
                </a:r>
                <a:r>
                  <a:rPr lang="en-US" dirty="0" err="1">
                    <a:solidFill>
                      <a:schemeClr val="bg1"/>
                    </a:solidFill>
                  </a:rPr>
                  <a:t>pd</a:t>
                </a:r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:r>
                  <a:rPr lang="en-US" dirty="0" err="1">
                    <a:solidFill>
                      <a:schemeClr val="bg1"/>
                    </a:solidFill>
                  </a:rPr>
                  <a:t>pdFinal</a:t>
                </a:r>
                <a:r>
                  <a:rPr lang="en-US" dirty="0">
                    <a:solidFill>
                      <a:schemeClr val="bg1"/>
                    </a:solidFill>
                  </a:rPr>
                  <a:t> from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BDB22B-CEBE-574F-B1C6-3E550C88A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882" y="1623294"/>
                <a:ext cx="3071218" cy="1200329"/>
              </a:xfrm>
              <a:prstGeom prst="rect">
                <a:avLst/>
              </a:prstGeom>
              <a:blipFill>
                <a:blip r:embed="rId6"/>
                <a:stretch>
                  <a:fillRect l="-1235" t="-2105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382555FA-F8BE-114D-B59F-2C84E370B53D}"/>
              </a:ext>
            </a:extLst>
          </p:cNvPr>
          <p:cNvSpPr/>
          <p:nvPr/>
        </p:nvSpPr>
        <p:spPr>
          <a:xfrm>
            <a:off x="7197176" y="2137967"/>
            <a:ext cx="2221788" cy="9349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0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3D  simulation – </a:t>
            </a:r>
            <a:r>
              <a:rPr lang="en-US" sz="2800" dirty="0" err="1">
                <a:solidFill>
                  <a:schemeClr val="bg1"/>
                </a:solidFill>
              </a:rPr>
              <a:t>numerics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B57514-8ACF-C240-82FB-326005BD62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682"/>
          <a:stretch/>
        </p:blipFill>
        <p:spPr>
          <a:xfrm>
            <a:off x="7197176" y="939799"/>
            <a:ext cx="4567392" cy="222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C90BB6-FAE3-E448-96FD-32EFF23E7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490" y="4086274"/>
            <a:ext cx="4567392" cy="2455402"/>
          </a:xfrm>
          <a:prstGeom prst="rect">
            <a:avLst/>
          </a:prstGeom>
        </p:spPr>
      </p:pic>
      <p:sp>
        <p:nvSpPr>
          <p:cNvPr id="14" name="Bent-Up Arrow 13">
            <a:extLst>
              <a:ext uri="{FF2B5EF4-FFF2-40B4-BE49-F238E27FC236}">
                <a16:creationId xmlns:a16="http://schemas.microsoft.com/office/drawing/2014/main" id="{E7B837DE-B492-C147-9062-A3FB2CAD2B05}"/>
              </a:ext>
            </a:extLst>
          </p:cNvPr>
          <p:cNvSpPr/>
          <p:nvPr/>
        </p:nvSpPr>
        <p:spPr>
          <a:xfrm rot="16200000" flipH="1">
            <a:off x="7697292" y="3480892"/>
            <a:ext cx="2425699" cy="1788517"/>
          </a:xfrm>
          <a:prstGeom prst="bentUpArrow">
            <a:avLst>
              <a:gd name="adj1" fmla="val 10268"/>
              <a:gd name="adj2" fmla="val 1183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BDB22B-CEBE-574F-B1C6-3E550C88AA2B}"/>
                  </a:ext>
                </a:extLst>
              </p:cNvPr>
              <p:cNvSpPr txBox="1"/>
              <p:nvPr/>
            </p:nvSpPr>
            <p:spPr>
              <a:xfrm>
                <a:off x="3443882" y="1623294"/>
                <a:ext cx="30712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Lowering the tolerance of </a:t>
                </a:r>
                <a:r>
                  <a:rPr lang="en-US" dirty="0" err="1">
                    <a:solidFill>
                      <a:schemeClr val="bg1"/>
                    </a:solidFill>
                  </a:rPr>
                  <a:t>pd</a:t>
                </a:r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:r>
                  <a:rPr lang="en-US" dirty="0" err="1">
                    <a:solidFill>
                      <a:schemeClr val="bg1"/>
                    </a:solidFill>
                  </a:rPr>
                  <a:t>pdFinal</a:t>
                </a:r>
                <a:r>
                  <a:rPr lang="en-US" dirty="0">
                    <a:solidFill>
                      <a:schemeClr val="bg1"/>
                    </a:solidFill>
                  </a:rPr>
                  <a:t> from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BDB22B-CEBE-574F-B1C6-3E550C88A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882" y="1623294"/>
                <a:ext cx="3071218" cy="1200329"/>
              </a:xfrm>
              <a:prstGeom prst="rect">
                <a:avLst/>
              </a:prstGeom>
              <a:blipFill>
                <a:blip r:embed="rId6"/>
                <a:stretch>
                  <a:fillRect l="-1235" t="-2105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5711FEBE-1D99-7046-AA5E-3273CF3C80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82" y="939799"/>
            <a:ext cx="3186518" cy="559190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CB1E91A-787E-474E-B6FA-2D8FBEC01294}"/>
              </a:ext>
            </a:extLst>
          </p:cNvPr>
          <p:cNvSpPr/>
          <p:nvPr/>
        </p:nvSpPr>
        <p:spPr>
          <a:xfrm>
            <a:off x="2047303" y="3279385"/>
            <a:ext cx="708597" cy="3754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151902-CE03-2A41-A26E-61C808D05AEB}"/>
              </a:ext>
            </a:extLst>
          </p:cNvPr>
          <p:cNvSpPr/>
          <p:nvPr/>
        </p:nvSpPr>
        <p:spPr>
          <a:xfrm>
            <a:off x="2047303" y="4561866"/>
            <a:ext cx="708597" cy="3754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88099F-E04B-1F4E-8A61-78279F824123}"/>
              </a:ext>
            </a:extLst>
          </p:cNvPr>
          <p:cNvSpPr/>
          <p:nvPr/>
        </p:nvSpPr>
        <p:spPr>
          <a:xfrm>
            <a:off x="7197176" y="2137967"/>
            <a:ext cx="2221788" cy="9349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62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3D  simulation – </a:t>
            </a:r>
            <a:r>
              <a:rPr lang="en-US" sz="2800" dirty="0" err="1">
                <a:solidFill>
                  <a:schemeClr val="bg1"/>
                </a:solidFill>
              </a:rPr>
              <a:t>numerics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CBE123-2E09-294A-A533-EDE825A3AB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586"/>
          <a:stretch/>
        </p:blipFill>
        <p:spPr>
          <a:xfrm>
            <a:off x="1009073" y="723899"/>
            <a:ext cx="10165115" cy="15112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5E3623-0733-1846-A810-B11426EDA6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35" t="37927" r="40566" b="24760"/>
          <a:stretch/>
        </p:blipFill>
        <p:spPr>
          <a:xfrm>
            <a:off x="1009072" y="2336800"/>
            <a:ext cx="10165115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44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3D  simulation – </a:t>
            </a:r>
            <a:r>
              <a:rPr lang="en-US" sz="2800" dirty="0" err="1">
                <a:solidFill>
                  <a:schemeClr val="bg1"/>
                </a:solidFill>
              </a:rPr>
              <a:t>numerics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CC9FA-9758-084B-9A35-D2F85C450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86" y="4064262"/>
            <a:ext cx="3234014" cy="2577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E77525-262E-6C44-A2BE-2A6C26706B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586"/>
          <a:stretch/>
        </p:blipFill>
        <p:spPr>
          <a:xfrm>
            <a:off x="1009073" y="723899"/>
            <a:ext cx="10165115" cy="1511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DD9196-4BF7-6C44-B5AF-65F61EEB9D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35" t="37927" r="40566" b="24760"/>
          <a:stretch/>
        </p:blipFill>
        <p:spPr>
          <a:xfrm>
            <a:off x="1009072" y="2336800"/>
            <a:ext cx="10165115" cy="15748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10A9E5C-306B-574A-9144-3D9E435E577D}"/>
              </a:ext>
            </a:extLst>
          </p:cNvPr>
          <p:cNvSpPr/>
          <p:nvPr/>
        </p:nvSpPr>
        <p:spPr>
          <a:xfrm>
            <a:off x="508000" y="4394200"/>
            <a:ext cx="1797991" cy="3401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8EC3B3-7969-A048-9CDA-0E9BA9691C67}"/>
                  </a:ext>
                </a:extLst>
              </p:cNvPr>
              <p:cNvSpPr txBox="1"/>
              <p:nvPr/>
            </p:nvSpPr>
            <p:spPr>
              <a:xfrm>
                <a:off x="4563962" y="4923135"/>
                <a:ext cx="5969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   </m:t>
                    </m:r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</m:t>
                    </m:r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</m:t>
                    </m:r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𝑖𝑛𝑡𝑒𝑟𝑓𝑎𝑐𝑒</m:t>
                    </m:r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𝑐𝑜𝑚𝑝𝑟𝑒𝑠𝑠𝑖𝑜𝑛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 err="1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cAlpha</a:t>
                </a:r>
                <a:r>
                  <a:rPr lang="en-US" dirty="0">
                    <a:solidFill>
                      <a:schemeClr val="bg1"/>
                    </a:solidFill>
                  </a:rPr>
                  <a:t> 		</a:t>
                </a:r>
                <a14:m>
                  <m:oMath xmlns:m="http://schemas.openxmlformats.org/officeDocument/2006/math"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</m:t>
                    </m:r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𝑐𝑜𝑛𝑠𝑒𝑟𝑣𝑎𝑡𝑖𝑛𝑣𝑒</m:t>
                    </m:r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𝑐𝑜𝑚𝑝𝑟𝑒𝑠𝑠𝑖𝑜𝑛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de-DE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de-DE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</m:t>
                    </m:r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𝑖𝑛𝑐𝑟𝑒𝑎𝑠𝑒𝑑</m:t>
                    </m:r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𝑐𝑜𝑚𝑝𝑟𝑒𝑠𝑠𝑖𝑜𝑛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8EC3B3-7969-A048-9CDA-0E9BA9691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962" y="4923135"/>
                <a:ext cx="5969000" cy="923330"/>
              </a:xfrm>
              <a:prstGeom prst="rect">
                <a:avLst/>
              </a:prstGeom>
              <a:blipFill>
                <a:blip r:embed="rId7"/>
                <a:stretch>
                  <a:fillRect l="-637"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4763DE-71DD-C24B-87B7-EBC439204D88}"/>
                  </a:ext>
                </a:extLst>
              </p:cNvPr>
              <p:cNvSpPr/>
              <p:nvPr/>
            </p:nvSpPr>
            <p:spPr>
              <a:xfrm>
                <a:off x="4861755" y="2010455"/>
                <a:ext cx="21310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cAlpha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=1</m:t>
                    </m:r>
                  </m:oMath>
                </a14:m>
                <a:endParaRPr lang="de-DE" sz="2800" b="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4763DE-71DD-C24B-87B7-EBC439204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755" y="2010455"/>
                <a:ext cx="2131096" cy="523220"/>
              </a:xfrm>
              <a:prstGeom prst="rect">
                <a:avLst/>
              </a:prstGeom>
              <a:blipFill>
                <a:blip r:embed="rId8"/>
                <a:stretch>
                  <a:fillRect l="-5917" t="-930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462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53E8BB-1F67-564A-AC71-701FDA8E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12A0-0BB4-3F4D-B673-672A94FED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3561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Floßlände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BD35DF-7DE1-8140-9F01-E455D1D16C74}"/>
              </a:ext>
            </a:extLst>
          </p:cNvPr>
          <p:cNvSpPr txBox="1">
            <a:spLocks/>
          </p:cNvSpPr>
          <p:nvPr/>
        </p:nvSpPr>
        <p:spPr>
          <a:xfrm>
            <a:off x="838200" y="2361236"/>
            <a:ext cx="10515600" cy="53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OpenFOAM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en-US" dirty="0" err="1">
                <a:solidFill>
                  <a:schemeClr val="bg1"/>
                </a:solidFill>
              </a:rPr>
              <a:t>interFoam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en-US" dirty="0" err="1">
                <a:solidFill>
                  <a:schemeClr val="bg1"/>
                </a:solidFill>
              </a:rPr>
              <a:t>shallowFoam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</p:spTree>
    <p:extLst>
      <p:ext uri="{BB962C8B-B14F-4D97-AF65-F5344CB8AC3E}">
        <p14:creationId xmlns:p14="http://schemas.microsoft.com/office/powerpoint/2010/main" val="1664636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3D  simulation – </a:t>
            </a:r>
            <a:r>
              <a:rPr lang="en-US" sz="2800" dirty="0" err="1">
                <a:solidFill>
                  <a:schemeClr val="bg1"/>
                </a:solidFill>
              </a:rPr>
              <a:t>numerics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E77525-262E-6C44-A2BE-2A6C26706B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586"/>
          <a:stretch/>
        </p:blipFill>
        <p:spPr>
          <a:xfrm>
            <a:off x="1009073" y="723899"/>
            <a:ext cx="10165115" cy="1511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DD9196-4BF7-6C44-B5AF-65F61EEB9D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35" t="37927" r="40566" b="24760"/>
          <a:stretch/>
        </p:blipFill>
        <p:spPr>
          <a:xfrm>
            <a:off x="1009072" y="2336800"/>
            <a:ext cx="10165115" cy="157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4763DE-71DD-C24B-87B7-EBC439204D88}"/>
                  </a:ext>
                </a:extLst>
              </p:cNvPr>
              <p:cNvSpPr/>
              <p:nvPr/>
            </p:nvSpPr>
            <p:spPr>
              <a:xfrm>
                <a:off x="4861755" y="2010455"/>
                <a:ext cx="21310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cAlpha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=1</m:t>
                    </m:r>
                  </m:oMath>
                </a14:m>
                <a:endParaRPr lang="de-DE" sz="2800" b="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4763DE-71DD-C24B-87B7-EBC439204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755" y="2010455"/>
                <a:ext cx="2131096" cy="523220"/>
              </a:xfrm>
              <a:prstGeom prst="rect">
                <a:avLst/>
              </a:prstGeom>
              <a:blipFill>
                <a:blip r:embed="rId6"/>
                <a:stretch>
                  <a:fillRect l="-5917" t="-930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1EA135-E218-8849-8BC1-12F9617E9D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414" t="22572" r="44127" b="10391"/>
          <a:stretch/>
        </p:blipFill>
        <p:spPr>
          <a:xfrm>
            <a:off x="1009072" y="4213478"/>
            <a:ext cx="10165115" cy="1660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EE748DF-026F-134A-9E75-426A6BB574FC}"/>
                  </a:ext>
                </a:extLst>
              </p:cNvPr>
              <p:cNvSpPr/>
              <p:nvPr/>
            </p:nvSpPr>
            <p:spPr>
              <a:xfrm>
                <a:off x="5026081" y="4335642"/>
                <a:ext cx="21310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cAlpha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=4</m:t>
                    </m:r>
                  </m:oMath>
                </a14:m>
                <a:endParaRPr lang="de-DE" sz="2800" b="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EE748DF-026F-134A-9E75-426A6BB57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81" y="4335642"/>
                <a:ext cx="2131096" cy="523220"/>
              </a:xfrm>
              <a:prstGeom prst="rect">
                <a:avLst/>
              </a:prstGeom>
              <a:blipFill>
                <a:blip r:embed="rId8"/>
                <a:stretch>
                  <a:fillRect l="-6548" t="-930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41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3D  simulation – </a:t>
            </a:r>
            <a:r>
              <a:rPr lang="en-US" sz="2800" dirty="0" err="1">
                <a:solidFill>
                  <a:schemeClr val="bg1"/>
                </a:solidFill>
              </a:rPr>
              <a:t>numerics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E77525-262E-6C44-A2BE-2A6C26706B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586"/>
          <a:stretch/>
        </p:blipFill>
        <p:spPr>
          <a:xfrm>
            <a:off x="1009073" y="723899"/>
            <a:ext cx="10165115" cy="1511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DD9196-4BF7-6C44-B5AF-65F61EEB9D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35" t="37927" r="40566" b="24760"/>
          <a:stretch/>
        </p:blipFill>
        <p:spPr>
          <a:xfrm>
            <a:off x="1009072" y="2336800"/>
            <a:ext cx="10165115" cy="157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4763DE-71DD-C24B-87B7-EBC439204D88}"/>
                  </a:ext>
                </a:extLst>
              </p:cNvPr>
              <p:cNvSpPr/>
              <p:nvPr/>
            </p:nvSpPr>
            <p:spPr>
              <a:xfrm>
                <a:off x="4861755" y="2010455"/>
                <a:ext cx="21310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cAlpha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=1</m:t>
                    </m:r>
                  </m:oMath>
                </a14:m>
                <a:endParaRPr lang="de-DE" sz="2800" b="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4763DE-71DD-C24B-87B7-EBC439204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755" y="2010455"/>
                <a:ext cx="2131096" cy="523220"/>
              </a:xfrm>
              <a:prstGeom prst="rect">
                <a:avLst/>
              </a:prstGeom>
              <a:blipFill>
                <a:blip r:embed="rId6"/>
                <a:stretch>
                  <a:fillRect l="-5917" t="-930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1EA135-E218-8849-8BC1-12F9617E9D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414" t="22572" r="44127" b="10391"/>
          <a:stretch/>
        </p:blipFill>
        <p:spPr>
          <a:xfrm>
            <a:off x="1009072" y="4213478"/>
            <a:ext cx="10165115" cy="1660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EE748DF-026F-134A-9E75-426A6BB574FC}"/>
                  </a:ext>
                </a:extLst>
              </p:cNvPr>
              <p:cNvSpPr/>
              <p:nvPr/>
            </p:nvSpPr>
            <p:spPr>
              <a:xfrm>
                <a:off x="5026081" y="4335642"/>
                <a:ext cx="21310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cAlpha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=4</m:t>
                    </m:r>
                  </m:oMath>
                </a14:m>
                <a:endParaRPr lang="de-DE" sz="2800" b="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EE748DF-026F-134A-9E75-426A6BB57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81" y="4335642"/>
                <a:ext cx="2131096" cy="523220"/>
              </a:xfrm>
              <a:prstGeom prst="rect">
                <a:avLst/>
              </a:prstGeom>
              <a:blipFill>
                <a:blip r:embed="rId8"/>
                <a:stretch>
                  <a:fillRect l="-6548" t="-930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ED4503BF-536C-E84C-8A28-891B6E9C4B59}"/>
              </a:ext>
            </a:extLst>
          </p:cNvPr>
          <p:cNvSpPr/>
          <p:nvPr/>
        </p:nvSpPr>
        <p:spPr>
          <a:xfrm>
            <a:off x="350577" y="4213478"/>
            <a:ext cx="2667000" cy="7239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8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3D  simulation – </a:t>
            </a:r>
            <a:r>
              <a:rPr lang="en-US" sz="2800" dirty="0" err="1">
                <a:solidFill>
                  <a:schemeClr val="bg1"/>
                </a:solidFill>
              </a:rPr>
              <a:t>numerics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42A3DD-D3F3-8A4B-BA0E-F576D61369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0" t="-878" r="108" b="10391"/>
          <a:stretch/>
        </p:blipFill>
        <p:spPr>
          <a:xfrm>
            <a:off x="0" y="1128005"/>
            <a:ext cx="12200736" cy="11156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2A0B7D5-6D7E-A34D-B327-00DC6A195C64}"/>
                  </a:ext>
                </a:extLst>
              </p:cNvPr>
              <p:cNvSpPr/>
              <p:nvPr/>
            </p:nvSpPr>
            <p:spPr>
              <a:xfrm>
                <a:off x="4331984" y="1098929"/>
                <a:ext cx="21310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cAlpha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=4</m:t>
                    </m:r>
                  </m:oMath>
                </a14:m>
                <a:endParaRPr lang="de-DE" sz="2800" b="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2A0B7D5-6D7E-A34D-B327-00DC6A195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984" y="1098929"/>
                <a:ext cx="2131096" cy="523220"/>
              </a:xfrm>
              <a:prstGeom prst="rect">
                <a:avLst/>
              </a:prstGeom>
              <a:blipFill>
                <a:blip r:embed="rId5"/>
                <a:stretch>
                  <a:fillRect l="-5325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310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3D  simulation – </a:t>
            </a:r>
            <a:r>
              <a:rPr lang="en-US" sz="2800" dirty="0" err="1">
                <a:solidFill>
                  <a:schemeClr val="bg1"/>
                </a:solidFill>
              </a:rPr>
              <a:t>numerics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42A3DD-D3F3-8A4B-BA0E-F576D61369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0" t="-878" r="108" b="10391"/>
          <a:stretch/>
        </p:blipFill>
        <p:spPr>
          <a:xfrm>
            <a:off x="0" y="1128005"/>
            <a:ext cx="12200736" cy="1115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BFEA73-F4DF-6941-A80C-3A94FBB5F5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0" t="-878" r="78169" b="10391"/>
          <a:stretch/>
        </p:blipFill>
        <p:spPr>
          <a:xfrm>
            <a:off x="168041" y="2523151"/>
            <a:ext cx="5152104" cy="2151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F7B35C-25CB-9F4F-B79E-D76B20D0CC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691" t="-878" r="5430" b="10391"/>
          <a:stretch/>
        </p:blipFill>
        <p:spPr>
          <a:xfrm>
            <a:off x="5397532" y="2748388"/>
            <a:ext cx="6717080" cy="19257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F56DD9-40E6-B549-AC56-C16406746699}"/>
              </a:ext>
            </a:extLst>
          </p:cNvPr>
          <p:cNvSpPr/>
          <p:nvPr/>
        </p:nvSpPr>
        <p:spPr>
          <a:xfrm>
            <a:off x="0" y="1128005"/>
            <a:ext cx="2744093" cy="11156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C50807-ED08-DA48-BA92-B2FE79692C20}"/>
              </a:ext>
            </a:extLst>
          </p:cNvPr>
          <p:cNvSpPr/>
          <p:nvPr/>
        </p:nvSpPr>
        <p:spPr>
          <a:xfrm>
            <a:off x="7735954" y="1128005"/>
            <a:ext cx="3846446" cy="11156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9EACA1-790A-CB42-9278-4D2937716E51}"/>
              </a:ext>
            </a:extLst>
          </p:cNvPr>
          <p:cNvCxnSpPr>
            <a:cxnSpLocks/>
          </p:cNvCxnSpPr>
          <p:nvPr/>
        </p:nvCxnSpPr>
        <p:spPr>
          <a:xfrm>
            <a:off x="0" y="2272708"/>
            <a:ext cx="168041" cy="279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41F22EC-42CA-3247-A279-970089BAA14C}"/>
              </a:ext>
            </a:extLst>
          </p:cNvPr>
          <p:cNvSpPr/>
          <p:nvPr/>
        </p:nvSpPr>
        <p:spPr>
          <a:xfrm>
            <a:off x="168041" y="2552227"/>
            <a:ext cx="5152104" cy="21219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FCFDA8-ABFE-8048-A7DC-F2DE4FB07ABB}"/>
              </a:ext>
            </a:extLst>
          </p:cNvPr>
          <p:cNvSpPr/>
          <p:nvPr/>
        </p:nvSpPr>
        <p:spPr>
          <a:xfrm>
            <a:off x="5397532" y="2748388"/>
            <a:ext cx="6717080" cy="19257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E03455-3754-724B-A078-39477652CA61}"/>
              </a:ext>
            </a:extLst>
          </p:cNvPr>
          <p:cNvCxnSpPr>
            <a:cxnSpLocks/>
          </p:cNvCxnSpPr>
          <p:nvPr/>
        </p:nvCxnSpPr>
        <p:spPr>
          <a:xfrm>
            <a:off x="2744093" y="2243632"/>
            <a:ext cx="2576052" cy="279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552AC6-7CD3-AA48-AE7A-1E4EDA1DEFB5}"/>
              </a:ext>
            </a:extLst>
          </p:cNvPr>
          <p:cNvCxnSpPr>
            <a:cxnSpLocks/>
          </p:cNvCxnSpPr>
          <p:nvPr/>
        </p:nvCxnSpPr>
        <p:spPr>
          <a:xfrm flipV="1">
            <a:off x="5397532" y="2243632"/>
            <a:ext cx="2338422" cy="504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0F742E6-8485-7D48-83A4-8622E7E645C1}"/>
              </a:ext>
            </a:extLst>
          </p:cNvPr>
          <p:cNvCxnSpPr>
            <a:cxnSpLocks/>
          </p:cNvCxnSpPr>
          <p:nvPr/>
        </p:nvCxnSpPr>
        <p:spPr>
          <a:xfrm flipH="1" flipV="1">
            <a:off x="11582400" y="2190624"/>
            <a:ext cx="454474" cy="557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2A0B7D5-6D7E-A34D-B327-00DC6A195C64}"/>
                  </a:ext>
                </a:extLst>
              </p:cNvPr>
              <p:cNvSpPr/>
              <p:nvPr/>
            </p:nvSpPr>
            <p:spPr>
              <a:xfrm>
                <a:off x="4331984" y="1098929"/>
                <a:ext cx="21310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cAlpha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=4</m:t>
                    </m:r>
                  </m:oMath>
                </a14:m>
                <a:endParaRPr lang="de-DE" sz="2800" b="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2A0B7D5-6D7E-A34D-B327-00DC6A195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984" y="1098929"/>
                <a:ext cx="2131096" cy="523220"/>
              </a:xfrm>
              <a:prstGeom prst="rect">
                <a:avLst/>
              </a:prstGeom>
              <a:blipFill>
                <a:blip r:embed="rId5"/>
                <a:stretch>
                  <a:fillRect l="-5325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7871916-CD07-A944-B366-6C767B6DAA0A}"/>
              </a:ext>
            </a:extLst>
          </p:cNvPr>
          <p:cNvSpPr txBox="1"/>
          <p:nvPr/>
        </p:nvSpPr>
        <p:spPr>
          <a:xfrm>
            <a:off x="1411007" y="5494115"/>
            <a:ext cx="9378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wiggles have moved from the supercritical flow to the subcritical flow</a:t>
            </a:r>
          </a:p>
        </p:txBody>
      </p:sp>
    </p:spTree>
    <p:extLst>
      <p:ext uri="{BB962C8B-B14F-4D97-AF65-F5344CB8AC3E}">
        <p14:creationId xmlns:p14="http://schemas.microsoft.com/office/powerpoint/2010/main" val="3741821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3D  simulation – turbulence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79113F-444B-4D4E-8B8C-DE0C25A41620}"/>
              </a:ext>
            </a:extLst>
          </p:cNvPr>
          <p:cNvSpPr txBox="1"/>
          <p:nvPr/>
        </p:nvSpPr>
        <p:spPr>
          <a:xfrm>
            <a:off x="4962940" y="1330856"/>
            <a:ext cx="2188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k-</a:t>
            </a:r>
            <a:r>
              <a:rPr lang="en-US" sz="3200" dirty="0" err="1">
                <a:solidFill>
                  <a:schemeClr val="bg1"/>
                </a:solidFill>
              </a:rPr>
              <a:t>omegaSST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AE9FA8-8929-DC4C-BF39-55C007635CDC}"/>
              </a:ext>
            </a:extLst>
          </p:cNvPr>
          <p:cNvSpPr txBox="1"/>
          <p:nvPr/>
        </p:nvSpPr>
        <p:spPr>
          <a:xfrm>
            <a:off x="5260138" y="3634970"/>
            <a:ext cx="1680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k-epsilon</a:t>
            </a:r>
          </a:p>
        </p:txBody>
      </p:sp>
    </p:spTree>
    <p:extLst>
      <p:ext uri="{BB962C8B-B14F-4D97-AF65-F5344CB8AC3E}">
        <p14:creationId xmlns:p14="http://schemas.microsoft.com/office/powerpoint/2010/main" val="1731924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3D  simulation – turbulence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0E1DC-B859-1143-A03A-3D10EE51F3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39" r="1281"/>
          <a:stretch/>
        </p:blipFill>
        <p:spPr>
          <a:xfrm>
            <a:off x="0" y="4210523"/>
            <a:ext cx="12184896" cy="14927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CBF660C-25E5-E04A-8DD4-7571305BA4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199" r="446" b="19356"/>
          <a:stretch/>
        </p:blipFill>
        <p:spPr>
          <a:xfrm>
            <a:off x="-17473" y="1867791"/>
            <a:ext cx="12184896" cy="14895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5B9630-BF94-E741-B974-9DBC5275E135}"/>
              </a:ext>
            </a:extLst>
          </p:cNvPr>
          <p:cNvSpPr txBox="1"/>
          <p:nvPr/>
        </p:nvSpPr>
        <p:spPr>
          <a:xfrm>
            <a:off x="4962940" y="1330856"/>
            <a:ext cx="2188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k-</a:t>
            </a:r>
            <a:r>
              <a:rPr lang="en-US" sz="3200" dirty="0" err="1">
                <a:solidFill>
                  <a:schemeClr val="bg1"/>
                </a:solidFill>
              </a:rPr>
              <a:t>omegaSST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9A021F-DB91-FB42-86AD-2A752B1F2706}"/>
              </a:ext>
            </a:extLst>
          </p:cNvPr>
          <p:cNvSpPr txBox="1"/>
          <p:nvPr/>
        </p:nvSpPr>
        <p:spPr>
          <a:xfrm>
            <a:off x="5260138" y="3634970"/>
            <a:ext cx="1680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k-epsilon</a:t>
            </a:r>
          </a:p>
        </p:txBody>
      </p:sp>
    </p:spTree>
    <p:extLst>
      <p:ext uri="{BB962C8B-B14F-4D97-AF65-F5344CB8AC3E}">
        <p14:creationId xmlns:p14="http://schemas.microsoft.com/office/powerpoint/2010/main" val="1020878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3D  simulation – turbulence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0E1DC-B859-1143-A03A-3D10EE51F3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67" t="30150" r="20660" b="6181"/>
          <a:stretch/>
        </p:blipFill>
        <p:spPr>
          <a:xfrm>
            <a:off x="1128318" y="3259758"/>
            <a:ext cx="9956265" cy="13613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CBF660C-25E5-E04A-8DD4-7571305BA4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15" t="30471" r="19846" b="19356"/>
          <a:stretch/>
        </p:blipFill>
        <p:spPr>
          <a:xfrm>
            <a:off x="1057000" y="1279741"/>
            <a:ext cx="10015418" cy="1433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79113F-444B-4D4E-8B8C-DE0C25A41620}"/>
              </a:ext>
            </a:extLst>
          </p:cNvPr>
          <p:cNvSpPr txBox="1"/>
          <p:nvPr/>
        </p:nvSpPr>
        <p:spPr>
          <a:xfrm>
            <a:off x="4970627" y="681568"/>
            <a:ext cx="2188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k-</a:t>
            </a:r>
            <a:r>
              <a:rPr lang="en-US" sz="3200" dirty="0" err="1">
                <a:solidFill>
                  <a:schemeClr val="bg1"/>
                </a:solidFill>
              </a:rPr>
              <a:t>omegaSST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AE9FA8-8929-DC4C-BF39-55C007635CDC}"/>
              </a:ext>
            </a:extLst>
          </p:cNvPr>
          <p:cNvSpPr txBox="1"/>
          <p:nvPr/>
        </p:nvSpPr>
        <p:spPr>
          <a:xfrm>
            <a:off x="5260138" y="2661585"/>
            <a:ext cx="1680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k-epsilon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E8289D-5144-7242-84F5-28687CDD3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318" y="5055776"/>
            <a:ext cx="9944100" cy="1485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811DD6-B59E-DC40-BBF2-2F64C53C634F}"/>
              </a:ext>
            </a:extLst>
          </p:cNvPr>
          <p:cNvSpPr/>
          <p:nvPr/>
        </p:nvSpPr>
        <p:spPr>
          <a:xfrm>
            <a:off x="1057000" y="6469006"/>
            <a:ext cx="8706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Morandi</a:t>
            </a:r>
            <a:r>
              <a:rPr lang="de-DE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R. (2018). </a:t>
            </a:r>
            <a:r>
              <a:rPr lang="de-DE" sz="12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Maßstäbliche Untersuchung zur stationären Welle an der Floßlände</a:t>
            </a:r>
            <a:r>
              <a:rPr lang="de-DE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Bachelor. Technical University of Munich.</a:t>
            </a:r>
            <a:r>
              <a:rPr lang="en-GB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endParaRPr lang="en-US" sz="1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712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3D  simulation – turbulence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0E1DC-B859-1143-A03A-3D10EE51F3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67" t="30150" r="20660" b="6181"/>
          <a:stretch/>
        </p:blipFill>
        <p:spPr>
          <a:xfrm>
            <a:off x="1128318" y="3259758"/>
            <a:ext cx="9956265" cy="13613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CBF660C-25E5-E04A-8DD4-7571305BA4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15" t="30471" r="19846" b="19356"/>
          <a:stretch/>
        </p:blipFill>
        <p:spPr>
          <a:xfrm>
            <a:off x="1057000" y="1279741"/>
            <a:ext cx="10015418" cy="1433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79113F-444B-4D4E-8B8C-DE0C25A41620}"/>
              </a:ext>
            </a:extLst>
          </p:cNvPr>
          <p:cNvSpPr txBox="1"/>
          <p:nvPr/>
        </p:nvSpPr>
        <p:spPr>
          <a:xfrm>
            <a:off x="4970627" y="681568"/>
            <a:ext cx="2188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k-</a:t>
            </a:r>
            <a:r>
              <a:rPr lang="en-US" sz="3200" dirty="0" err="1">
                <a:solidFill>
                  <a:schemeClr val="bg1"/>
                </a:solidFill>
              </a:rPr>
              <a:t>omegaSST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AE9FA8-8929-DC4C-BF39-55C007635CDC}"/>
              </a:ext>
            </a:extLst>
          </p:cNvPr>
          <p:cNvSpPr txBox="1"/>
          <p:nvPr/>
        </p:nvSpPr>
        <p:spPr>
          <a:xfrm>
            <a:off x="5260138" y="2661585"/>
            <a:ext cx="1680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k-epsilon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E8289D-5144-7242-84F5-28687CDD3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318" y="5055776"/>
            <a:ext cx="9944100" cy="1485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811DD6-B59E-DC40-BBF2-2F64C53C634F}"/>
              </a:ext>
            </a:extLst>
          </p:cNvPr>
          <p:cNvSpPr/>
          <p:nvPr/>
        </p:nvSpPr>
        <p:spPr>
          <a:xfrm>
            <a:off x="1057000" y="6469006"/>
            <a:ext cx="8706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Morandi</a:t>
            </a:r>
            <a:r>
              <a:rPr lang="de-DE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R. (2018). </a:t>
            </a:r>
            <a:r>
              <a:rPr lang="de-DE" sz="12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Maßstäbliche Untersuchung zur stationären Welle an der Floßlände</a:t>
            </a:r>
            <a:r>
              <a:rPr lang="de-DE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Bachelor. Technical University of Munich.</a:t>
            </a:r>
            <a:r>
              <a:rPr lang="en-GB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endParaRPr lang="en-US" sz="1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6F9DC4B-75CB-8E4C-89E1-8DFFBD09DAC7}"/>
              </a:ext>
            </a:extLst>
          </p:cNvPr>
          <p:cNvSpPr/>
          <p:nvPr/>
        </p:nvSpPr>
        <p:spPr>
          <a:xfrm>
            <a:off x="575187" y="681568"/>
            <a:ext cx="11061290" cy="21435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34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3D  simulation – mesh convergence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6D5BFC-AD0F-B047-A133-6F0770D9A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16" y="752489"/>
            <a:ext cx="10581703" cy="5514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F6DBCD-2A60-A542-9E9F-17AA945817FC}"/>
              </a:ext>
            </a:extLst>
          </p:cNvPr>
          <p:cNvSpPr txBox="1"/>
          <p:nvPr/>
        </p:nvSpPr>
        <p:spPr>
          <a:xfrm>
            <a:off x="809516" y="193203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6910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F2B54F-7094-B44A-80E0-0300CB86C404}"/>
              </a:ext>
            </a:extLst>
          </p:cNvPr>
          <p:cNvSpPr txBox="1"/>
          <p:nvPr/>
        </p:nvSpPr>
        <p:spPr>
          <a:xfrm>
            <a:off x="809516" y="329625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16709 cells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6A2BD0-C674-E347-BF22-4EAA34A7D407}"/>
              </a:ext>
            </a:extLst>
          </p:cNvPr>
          <p:cNvSpPr txBox="1"/>
          <p:nvPr/>
        </p:nvSpPr>
        <p:spPr>
          <a:xfrm>
            <a:off x="809516" y="4660471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42027 cells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472066-69A4-904E-851A-CCBB935340E6}"/>
              </a:ext>
            </a:extLst>
          </p:cNvPr>
          <p:cNvSpPr txBox="1"/>
          <p:nvPr/>
        </p:nvSpPr>
        <p:spPr>
          <a:xfrm>
            <a:off x="809516" y="5850289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119952 cells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E53562-B64E-9B4F-ACF3-7402F3854375}"/>
                  </a:ext>
                </a:extLst>
              </p:cNvPr>
              <p:cNvSpPr txBox="1"/>
              <p:nvPr/>
            </p:nvSpPr>
            <p:spPr>
              <a:xfrm>
                <a:off x="3524865" y="1932039"/>
                <a:ext cx="2462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Biggest cell size: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E53562-B64E-9B4F-ACF3-7402F3854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5" y="1932039"/>
                <a:ext cx="2462021" cy="369332"/>
              </a:xfrm>
              <a:prstGeom prst="rect">
                <a:avLst/>
              </a:prstGeom>
              <a:blipFill>
                <a:blip r:embed="rId5"/>
                <a:stretch>
                  <a:fillRect l="-206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31A781-9BFA-DC4B-B8DF-FBD48AD51199}"/>
                  </a:ext>
                </a:extLst>
              </p:cNvPr>
              <p:cNvSpPr txBox="1"/>
              <p:nvPr/>
            </p:nvSpPr>
            <p:spPr>
              <a:xfrm>
                <a:off x="3524864" y="5850289"/>
                <a:ext cx="2718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Biggest cell size: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0.025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31A781-9BFA-DC4B-B8DF-FBD48AD51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4" y="5850289"/>
                <a:ext cx="2718501" cy="369332"/>
              </a:xfrm>
              <a:prstGeom prst="rect">
                <a:avLst/>
              </a:prstGeom>
              <a:blipFill>
                <a:blip r:embed="rId6"/>
                <a:stretch>
                  <a:fillRect l="-186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82C682-0BF7-6C43-B633-03F810B47D95}"/>
                  </a:ext>
                </a:extLst>
              </p:cNvPr>
              <p:cNvSpPr txBox="1"/>
              <p:nvPr/>
            </p:nvSpPr>
            <p:spPr>
              <a:xfrm>
                <a:off x="3524865" y="4660471"/>
                <a:ext cx="25902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Biggest cell size: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0.05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82C682-0BF7-6C43-B633-03F810B47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5" y="4660471"/>
                <a:ext cx="2590261" cy="369332"/>
              </a:xfrm>
              <a:prstGeom prst="rect">
                <a:avLst/>
              </a:prstGeom>
              <a:blipFill>
                <a:blip r:embed="rId7"/>
                <a:stretch>
                  <a:fillRect l="-1951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3EFEFA-158C-6E46-866C-5280772B3827}"/>
                  </a:ext>
                </a:extLst>
              </p:cNvPr>
              <p:cNvSpPr txBox="1"/>
              <p:nvPr/>
            </p:nvSpPr>
            <p:spPr>
              <a:xfrm>
                <a:off x="3524865" y="3296255"/>
                <a:ext cx="2462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Biggest cell size: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0.1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3EFEFA-158C-6E46-866C-5280772B3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5" y="3296255"/>
                <a:ext cx="2462021" cy="369332"/>
              </a:xfrm>
              <a:prstGeom prst="rect">
                <a:avLst/>
              </a:prstGeom>
              <a:blipFill>
                <a:blip r:embed="rId8"/>
                <a:stretch>
                  <a:fillRect l="-206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8085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3D  simulation – mesh convergence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6D5BFC-AD0F-B047-A133-6F0770D9A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16" y="752489"/>
            <a:ext cx="10581703" cy="5514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F6DBCD-2A60-A542-9E9F-17AA945817FC}"/>
              </a:ext>
            </a:extLst>
          </p:cNvPr>
          <p:cNvSpPr txBox="1"/>
          <p:nvPr/>
        </p:nvSpPr>
        <p:spPr>
          <a:xfrm>
            <a:off x="809516" y="193203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6910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F2B54F-7094-B44A-80E0-0300CB86C404}"/>
              </a:ext>
            </a:extLst>
          </p:cNvPr>
          <p:cNvSpPr txBox="1"/>
          <p:nvPr/>
        </p:nvSpPr>
        <p:spPr>
          <a:xfrm>
            <a:off x="809516" y="329625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16709 cells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6A2BD0-C674-E347-BF22-4EAA34A7D407}"/>
              </a:ext>
            </a:extLst>
          </p:cNvPr>
          <p:cNvSpPr txBox="1"/>
          <p:nvPr/>
        </p:nvSpPr>
        <p:spPr>
          <a:xfrm>
            <a:off x="809516" y="4660471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42027 cells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472066-69A4-904E-851A-CCBB935340E6}"/>
              </a:ext>
            </a:extLst>
          </p:cNvPr>
          <p:cNvSpPr txBox="1"/>
          <p:nvPr/>
        </p:nvSpPr>
        <p:spPr>
          <a:xfrm>
            <a:off x="809516" y="5850289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119952 cells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E53562-B64E-9B4F-ACF3-7402F3854375}"/>
                  </a:ext>
                </a:extLst>
              </p:cNvPr>
              <p:cNvSpPr txBox="1"/>
              <p:nvPr/>
            </p:nvSpPr>
            <p:spPr>
              <a:xfrm>
                <a:off x="3524865" y="1932039"/>
                <a:ext cx="2462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Biggest cell size: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E53562-B64E-9B4F-ACF3-7402F3854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5" y="1932039"/>
                <a:ext cx="2462021" cy="369332"/>
              </a:xfrm>
              <a:prstGeom prst="rect">
                <a:avLst/>
              </a:prstGeom>
              <a:blipFill>
                <a:blip r:embed="rId5"/>
                <a:stretch>
                  <a:fillRect l="-206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31A781-9BFA-DC4B-B8DF-FBD48AD51199}"/>
                  </a:ext>
                </a:extLst>
              </p:cNvPr>
              <p:cNvSpPr txBox="1"/>
              <p:nvPr/>
            </p:nvSpPr>
            <p:spPr>
              <a:xfrm>
                <a:off x="3524864" y="5850289"/>
                <a:ext cx="2718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Biggest cell size: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0.025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31A781-9BFA-DC4B-B8DF-FBD48AD51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4" y="5850289"/>
                <a:ext cx="2718501" cy="369332"/>
              </a:xfrm>
              <a:prstGeom prst="rect">
                <a:avLst/>
              </a:prstGeom>
              <a:blipFill>
                <a:blip r:embed="rId6"/>
                <a:stretch>
                  <a:fillRect l="-186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82C682-0BF7-6C43-B633-03F810B47D95}"/>
                  </a:ext>
                </a:extLst>
              </p:cNvPr>
              <p:cNvSpPr txBox="1"/>
              <p:nvPr/>
            </p:nvSpPr>
            <p:spPr>
              <a:xfrm>
                <a:off x="3524865" y="4660471"/>
                <a:ext cx="25902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Biggest cell size: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0.05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82C682-0BF7-6C43-B633-03F810B47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5" y="4660471"/>
                <a:ext cx="2590261" cy="369332"/>
              </a:xfrm>
              <a:prstGeom prst="rect">
                <a:avLst/>
              </a:prstGeom>
              <a:blipFill>
                <a:blip r:embed="rId7"/>
                <a:stretch>
                  <a:fillRect l="-1951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3EFEFA-158C-6E46-866C-5280772B3827}"/>
                  </a:ext>
                </a:extLst>
              </p:cNvPr>
              <p:cNvSpPr txBox="1"/>
              <p:nvPr/>
            </p:nvSpPr>
            <p:spPr>
              <a:xfrm>
                <a:off x="3524865" y="3296255"/>
                <a:ext cx="2462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Biggest cell size: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0.1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3EFEFA-158C-6E46-866C-5280772B3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5" y="3296255"/>
                <a:ext cx="2462021" cy="369332"/>
              </a:xfrm>
              <a:prstGeom prst="rect">
                <a:avLst/>
              </a:prstGeom>
              <a:blipFill>
                <a:blip r:embed="rId8"/>
                <a:stretch>
                  <a:fillRect l="-206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C136EF30-C5EB-DE49-8708-11780A6DCC64}"/>
              </a:ext>
            </a:extLst>
          </p:cNvPr>
          <p:cNvSpPr/>
          <p:nvPr/>
        </p:nvSpPr>
        <p:spPr>
          <a:xfrm flipH="1">
            <a:off x="5938190" y="5437500"/>
            <a:ext cx="320471" cy="2753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101C92-EDB3-A745-8617-D44842196700}"/>
              </a:ext>
            </a:extLst>
          </p:cNvPr>
          <p:cNvSpPr/>
          <p:nvPr/>
        </p:nvSpPr>
        <p:spPr>
          <a:xfrm flipH="1">
            <a:off x="5892731" y="4164823"/>
            <a:ext cx="320471" cy="2753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643FCDD-FF11-2F4E-A3A6-00CE5FD11103}"/>
              </a:ext>
            </a:extLst>
          </p:cNvPr>
          <p:cNvSpPr/>
          <p:nvPr/>
        </p:nvSpPr>
        <p:spPr>
          <a:xfrm flipH="1">
            <a:off x="5892731" y="2797073"/>
            <a:ext cx="320471" cy="2753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B77442C-57B2-AD42-A894-A10673AF4EF9}"/>
              </a:ext>
            </a:extLst>
          </p:cNvPr>
          <p:cNvSpPr/>
          <p:nvPr/>
        </p:nvSpPr>
        <p:spPr>
          <a:xfrm flipH="1">
            <a:off x="5799452" y="1452791"/>
            <a:ext cx="320471" cy="2753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C6D05-6E08-1C46-BA1D-00F3554BB5DE}"/>
              </a:ext>
            </a:extLst>
          </p:cNvPr>
          <p:cNvSpPr txBox="1"/>
          <p:nvPr/>
        </p:nvSpPr>
        <p:spPr>
          <a:xfrm>
            <a:off x="6196350" y="115768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 x / z 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549C98-6878-4C47-8A1C-F233C40B46EC}"/>
              </a:ext>
            </a:extLst>
          </p:cNvPr>
          <p:cNvSpPr txBox="1"/>
          <p:nvPr/>
        </p:nvSpPr>
        <p:spPr>
          <a:xfrm>
            <a:off x="6213202" y="522686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 x / z 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F9F154-6673-3A47-89C6-5AE4313B3D6D}"/>
              </a:ext>
            </a:extLst>
          </p:cNvPr>
          <p:cNvSpPr txBox="1"/>
          <p:nvPr/>
        </p:nvSpPr>
        <p:spPr>
          <a:xfrm>
            <a:off x="6196351" y="381370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 x / z 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2E514C-46B0-9E42-A5F0-D23CC398EB73}"/>
              </a:ext>
            </a:extLst>
          </p:cNvPr>
          <p:cNvSpPr txBox="1"/>
          <p:nvPr/>
        </p:nvSpPr>
        <p:spPr>
          <a:xfrm>
            <a:off x="6204666" y="254930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 x / z )</a:t>
            </a:r>
          </a:p>
        </p:txBody>
      </p:sp>
    </p:spTree>
    <p:extLst>
      <p:ext uri="{BB962C8B-B14F-4D97-AF65-F5344CB8AC3E}">
        <p14:creationId xmlns:p14="http://schemas.microsoft.com/office/powerpoint/2010/main" val="3122746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53E8BB-1F67-564A-AC71-701FDA8E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12A0-0BB4-3F4D-B673-672A94FED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3561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Floßlände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BD35DF-7DE1-8140-9F01-E455D1D16C74}"/>
              </a:ext>
            </a:extLst>
          </p:cNvPr>
          <p:cNvSpPr txBox="1">
            <a:spLocks/>
          </p:cNvSpPr>
          <p:nvPr/>
        </p:nvSpPr>
        <p:spPr>
          <a:xfrm>
            <a:off x="838200" y="2361236"/>
            <a:ext cx="10515600" cy="53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OpenFOAM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interFoam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shallowFoam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E8364B-BDAA-584F-8DC4-817090237ABD}"/>
              </a:ext>
            </a:extLst>
          </p:cNvPr>
          <p:cNvSpPr txBox="1">
            <a:spLocks/>
          </p:cNvSpPr>
          <p:nvPr/>
        </p:nvSpPr>
        <p:spPr>
          <a:xfrm>
            <a:off x="838200" y="2896846"/>
            <a:ext cx="10515600" cy="53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Mesh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</p:spTree>
    <p:extLst>
      <p:ext uri="{BB962C8B-B14F-4D97-AF65-F5344CB8AC3E}">
        <p14:creationId xmlns:p14="http://schemas.microsoft.com/office/powerpoint/2010/main" val="2779751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032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3D  simulation – mesh convergence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53AAC-53E6-004C-B917-2D1C95D5B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9846"/>
            <a:ext cx="6028596" cy="3263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EC7F3-3A35-C243-BF60-4A625EA08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819" y="1809846"/>
            <a:ext cx="6094180" cy="326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54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032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2D  simulation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C7982-A76E-8A46-A5FF-158626F19E18}"/>
              </a:ext>
            </a:extLst>
          </p:cNvPr>
          <p:cNvSpPr txBox="1"/>
          <p:nvPr/>
        </p:nvSpPr>
        <p:spPr>
          <a:xfrm>
            <a:off x="632142" y="4496013"/>
            <a:ext cx="267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Specific discharge at inlet: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677E89-580B-7848-A638-018B92CCB369}"/>
              </a:ext>
            </a:extLst>
          </p:cNvPr>
          <p:cNvSpPr txBox="1"/>
          <p:nvPr/>
        </p:nvSpPr>
        <p:spPr>
          <a:xfrm>
            <a:off x="632142" y="2933397"/>
            <a:ext cx="174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Inlet flow depth: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5F2B96-39FA-D041-812C-CF003370C3C7}"/>
                  </a:ext>
                </a:extLst>
              </p:cNvPr>
              <p:cNvSpPr txBox="1"/>
              <p:nvPr/>
            </p:nvSpPr>
            <p:spPr>
              <a:xfrm>
                <a:off x="678573" y="3529355"/>
                <a:ext cx="11685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=0.85 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5F2B96-39FA-D041-812C-CF003370C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73" y="3529355"/>
                <a:ext cx="1168525" cy="276999"/>
              </a:xfrm>
              <a:prstGeom prst="rect">
                <a:avLst/>
              </a:prstGeom>
              <a:blipFill>
                <a:blip r:embed="rId4"/>
                <a:stretch>
                  <a:fillRect l="-4301" t="-4348" r="-215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7142DC-7FC3-574B-954F-BE4406D0C0CE}"/>
                  </a:ext>
                </a:extLst>
              </p:cNvPr>
              <p:cNvSpPr txBox="1"/>
              <p:nvPr/>
            </p:nvSpPr>
            <p:spPr>
              <a:xfrm>
                <a:off x="580359" y="1408903"/>
                <a:ext cx="4807278" cy="668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Prototype simulation with  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=5</m:t>
                    </m:r>
                    <m:f>
                      <m:fPr>
                        <m:ctrlPr>
                          <a:rPr lang="de-D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de-DE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de-D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7142DC-7FC3-574B-954F-BE4406D0C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9" y="1408903"/>
                <a:ext cx="4807278" cy="668388"/>
              </a:xfrm>
              <a:prstGeom prst="rect">
                <a:avLst/>
              </a:prstGeom>
              <a:blipFill>
                <a:blip r:embed="rId5"/>
                <a:stretch>
                  <a:fillRect l="-2111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99B65C1-1C34-4647-BF75-E5202B9EEC90}"/>
              </a:ext>
            </a:extLst>
          </p:cNvPr>
          <p:cNvSpPr txBox="1"/>
          <p:nvPr/>
        </p:nvSpPr>
        <p:spPr>
          <a:xfrm>
            <a:off x="3948114" y="2933397"/>
            <a:ext cx="2584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Inlet location of interface: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BD9BD0-5ED7-E043-BBA0-F827CA549FCE}"/>
                  </a:ext>
                </a:extLst>
              </p:cNvPr>
              <p:cNvSpPr txBox="1"/>
              <p:nvPr/>
            </p:nvSpPr>
            <p:spPr>
              <a:xfrm>
                <a:off x="3994545" y="3529355"/>
                <a:ext cx="12945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=1.23 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BD9BD0-5ED7-E043-BBA0-F827CA549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545" y="3529355"/>
                <a:ext cx="1294585" cy="276999"/>
              </a:xfrm>
              <a:prstGeom prst="rect">
                <a:avLst/>
              </a:prstGeom>
              <a:blipFill>
                <a:blip r:embed="rId6"/>
                <a:stretch>
                  <a:fillRect l="-1961" t="-4348" r="-196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66A3BAE-9EAC-994C-8A28-E3970F1D540F}"/>
                  </a:ext>
                </a:extLst>
              </p:cNvPr>
              <p:cNvSpPr/>
              <p:nvPr/>
            </p:nvSpPr>
            <p:spPr>
              <a:xfrm>
                <a:off x="580359" y="4931824"/>
                <a:ext cx="2093202" cy="6603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f>
                          <m:fPr>
                            <m:ctrlP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num>
                      <m:den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8 </m:t>
                        </m:r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=0.625</m:t>
                    </m:r>
                    <m:f>
                      <m:f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chemeClr val="bg1"/>
                    </a:solidFill>
                    <a:effectLst/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66A3BAE-9EAC-994C-8A28-E3970F1D54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9" y="4931824"/>
                <a:ext cx="2093202" cy="660309"/>
              </a:xfrm>
              <a:prstGeom prst="rect">
                <a:avLst/>
              </a:prstGeom>
              <a:blipFill>
                <a:blip r:embed="rId7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947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032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2D  simulation – initial conditions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7EB46A-B5DD-904E-9F93-F91D52254FB1}"/>
              </a:ext>
            </a:extLst>
          </p:cNvPr>
          <p:cNvSpPr/>
          <p:nvPr/>
        </p:nvSpPr>
        <p:spPr>
          <a:xfrm>
            <a:off x="8737" y="2521279"/>
            <a:ext cx="12191999" cy="785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  <a:spcAft>
                <a:spcPts val="0"/>
              </a:spcAft>
            </a:pP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pos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().x &lt;= 4.1) ? (1.23) : ((</a:t>
            </a:r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pos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().x &gt; 4.1) &amp;&amp; …</a:t>
            </a:r>
            <a:endParaRPr lang="en-GB" sz="28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ts val="1800"/>
              </a:lnSpc>
              <a:spcAft>
                <a:spcPts val="0"/>
              </a:spcAft>
            </a:pP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  <a:endParaRPr lang="en-GB" sz="28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ts val="1800"/>
              </a:lnSpc>
              <a:spcAft>
                <a:spcPts val="0"/>
              </a:spcAft>
            </a:pP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pos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().x &lt; 11) ? (1.23 - (</a:t>
            </a:r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pos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().x - 4.1) * 0.09) : ((</a:t>
            </a:r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pos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().x &gt;= 11) ? (0.65)))</a:t>
            </a:r>
            <a:endParaRPr lang="en-GB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D9ECB-8541-4C47-A8D7-F908FA7A019B}"/>
              </a:ext>
            </a:extLst>
          </p:cNvPr>
          <p:cNvSpPr txBox="1"/>
          <p:nvPr/>
        </p:nvSpPr>
        <p:spPr>
          <a:xfrm>
            <a:off x="480447" y="898902"/>
            <a:ext cx="2295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funkySetFields</a:t>
            </a:r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7B274A-F55F-334D-AFAD-37213660F2BA}"/>
                  </a:ext>
                </a:extLst>
              </p:cNvPr>
              <p:cNvSpPr txBox="1"/>
              <p:nvPr/>
            </p:nvSpPr>
            <p:spPr>
              <a:xfrm>
                <a:off x="480447" y="1740868"/>
                <a:ext cx="6108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7B274A-F55F-334D-AFAD-37213660F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47" y="1740868"/>
                <a:ext cx="610808" cy="461665"/>
              </a:xfrm>
              <a:prstGeom prst="rect">
                <a:avLst/>
              </a:prstGeom>
              <a:blipFill>
                <a:blip r:embed="rId4"/>
                <a:stretch>
                  <a:fillRect t="-5405" r="-1428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981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032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2D  simulation – initial conditions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7EB46A-B5DD-904E-9F93-F91D52254FB1}"/>
              </a:ext>
            </a:extLst>
          </p:cNvPr>
          <p:cNvSpPr/>
          <p:nvPr/>
        </p:nvSpPr>
        <p:spPr>
          <a:xfrm>
            <a:off x="8737" y="2521279"/>
            <a:ext cx="12191999" cy="785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  <a:spcAft>
                <a:spcPts val="0"/>
              </a:spcAft>
            </a:pP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pos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().x &lt;= 4.1) ? (1.23) : ((</a:t>
            </a:r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pos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().x &gt; 4.1) &amp;&amp; …</a:t>
            </a:r>
            <a:endParaRPr lang="en-GB" sz="28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ts val="1800"/>
              </a:lnSpc>
              <a:spcAft>
                <a:spcPts val="0"/>
              </a:spcAft>
            </a:pP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  <a:endParaRPr lang="en-GB" sz="28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ts val="1800"/>
              </a:lnSpc>
              <a:spcAft>
                <a:spcPts val="0"/>
              </a:spcAft>
            </a:pP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pos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().x &lt; 11) ? (1.23 - (</a:t>
            </a:r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pos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().x - 4.1) * 0.09) : ((</a:t>
            </a:r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pos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().x &gt;= 11) ? (0.65)))</a:t>
            </a:r>
            <a:endParaRPr lang="en-GB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D9ECB-8541-4C47-A8D7-F908FA7A019B}"/>
              </a:ext>
            </a:extLst>
          </p:cNvPr>
          <p:cNvSpPr txBox="1"/>
          <p:nvPr/>
        </p:nvSpPr>
        <p:spPr>
          <a:xfrm>
            <a:off x="480447" y="898902"/>
            <a:ext cx="2295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funkySetFields</a:t>
            </a:r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7B274A-F55F-334D-AFAD-37213660F2BA}"/>
                  </a:ext>
                </a:extLst>
              </p:cNvPr>
              <p:cNvSpPr txBox="1"/>
              <p:nvPr/>
            </p:nvSpPr>
            <p:spPr>
              <a:xfrm>
                <a:off x="480447" y="1740868"/>
                <a:ext cx="6108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7B274A-F55F-334D-AFAD-37213660F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47" y="1740868"/>
                <a:ext cx="610808" cy="461665"/>
              </a:xfrm>
              <a:prstGeom prst="rect">
                <a:avLst/>
              </a:prstGeom>
              <a:blipFill>
                <a:blip r:embed="rId4"/>
                <a:stretch>
                  <a:fillRect t="-5405" r="-1428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96CDC3-1D2A-EA40-8413-0A8D1F39B389}"/>
                  </a:ext>
                </a:extLst>
              </p:cNvPr>
              <p:cNvSpPr txBox="1"/>
              <p:nvPr/>
            </p:nvSpPr>
            <p:spPr>
              <a:xfrm>
                <a:off x="1407695" y="4391526"/>
                <a:ext cx="1843390" cy="787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de-DE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96CDC3-1D2A-EA40-8413-0A8D1F39B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695" y="4391526"/>
                <a:ext cx="1843390" cy="787267"/>
              </a:xfrm>
              <a:prstGeom prst="rect">
                <a:avLst/>
              </a:prstGeom>
              <a:blipFill>
                <a:blip r:embed="rId5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05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032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2D  simulation – boundary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B5C3255-31F5-8940-9DDC-8405ED72C1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0872908"/>
                  </p:ext>
                </p:extLst>
              </p:nvPr>
            </p:nvGraphicFramePr>
            <p:xfrm>
              <a:off x="1094874" y="902368"/>
              <a:ext cx="9233602" cy="563930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42410">
                      <a:extLst>
                        <a:ext uri="{9D8B030D-6E8A-4147-A177-3AD203B41FA5}">
                          <a16:colId xmlns:a16="http://schemas.microsoft.com/office/drawing/2014/main" val="2286805052"/>
                        </a:ext>
                      </a:extLst>
                    </a:gridCol>
                    <a:gridCol w="1383632">
                      <a:extLst>
                        <a:ext uri="{9D8B030D-6E8A-4147-A177-3AD203B41FA5}">
                          <a16:colId xmlns:a16="http://schemas.microsoft.com/office/drawing/2014/main" val="447345557"/>
                        </a:ext>
                      </a:extLst>
                    </a:gridCol>
                    <a:gridCol w="2303654">
                      <a:extLst>
                        <a:ext uri="{9D8B030D-6E8A-4147-A177-3AD203B41FA5}">
                          <a16:colId xmlns:a16="http://schemas.microsoft.com/office/drawing/2014/main" val="2111937663"/>
                        </a:ext>
                      </a:extLst>
                    </a:gridCol>
                    <a:gridCol w="1570861">
                      <a:extLst>
                        <a:ext uri="{9D8B030D-6E8A-4147-A177-3AD203B41FA5}">
                          <a16:colId xmlns:a16="http://schemas.microsoft.com/office/drawing/2014/main" val="1522447141"/>
                        </a:ext>
                      </a:extLst>
                    </a:gridCol>
                    <a:gridCol w="1533045">
                      <a:extLst>
                        <a:ext uri="{9D8B030D-6E8A-4147-A177-3AD203B41FA5}">
                          <a16:colId xmlns:a16="http://schemas.microsoft.com/office/drawing/2014/main" val="653288155"/>
                        </a:ext>
                      </a:extLst>
                    </a:gridCol>
                  </a:tblGrid>
                  <a:tr h="1119801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BC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file name 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inlet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outlet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atmosphere/ bottomWall/ </a:t>
                          </a:r>
                        </a:p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right / left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73760"/>
                      </a:ext>
                    </a:extLst>
                  </a:tr>
                  <a:tr h="910931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specific discharge </a:t>
                          </a:r>
                          <a14:m>
                            <m:oMath xmlns:m="http://schemas.openxmlformats.org/officeDocument/2006/math"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r>
                            <a:rPr lang="en-GB" sz="1600">
                              <a:effectLst/>
                            </a:rPr>
                            <a:t> [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GB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oMath>
                          </a14:m>
                          <a:r>
                            <a:rPr lang="en-GB" sz="1600">
                              <a:effectLst/>
                            </a:rPr>
                            <a:t>]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HU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flowRateInlet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zeroGradient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empty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71068935"/>
                      </a:ext>
                    </a:extLst>
                  </a:tr>
                  <a:tr h="967888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location of water surface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600">
                              <a:effectLst/>
                            </a:rPr>
                            <a:t> [</a:t>
                          </a:r>
                          <a14:m>
                            <m:oMath xmlns:m="http://schemas.openxmlformats.org/officeDocument/2006/math"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GB" sz="1600">
                              <a:effectLst/>
                            </a:rPr>
                            <a:t>]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H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criticalFlowDepthInlet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zeroGradient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empty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20127239"/>
                      </a:ext>
                    </a:extLst>
                  </a:tr>
                  <a:tr h="879647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Strickler value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600">
                              <a:effectLst/>
                            </a:rPr>
                            <a:t> [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GB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sup>
                                  </m:sSup>
                                </m:num>
                                <m:den>
                                  <m: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oMath>
                          </a14:m>
                          <a:r>
                            <a:rPr lang="en-GB" sz="1600">
                              <a:effectLst/>
                            </a:rPr>
                            <a:t>]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kst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de-DE" sz="1600">
                              <a:effectLst/>
                            </a:rPr>
                            <a:t>zeroGradient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de-DE" sz="1600">
                              <a:effectLst/>
                            </a:rPr>
                            <a:t>zeroGradient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empty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736389"/>
                      </a:ext>
                    </a:extLst>
                  </a:tr>
                  <a:tr h="793154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turbulent viscosity </a:t>
                          </a:r>
                          <a14:m>
                            <m:oMath xmlns:m="http://schemas.openxmlformats.org/officeDocument/2006/math"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GB" sz="1600">
                              <a:effectLst/>
                            </a:rPr>
                            <a:t> [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GB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oMath>
                          </a14:m>
                          <a:r>
                            <a:rPr lang="en-GB" sz="1600">
                              <a:effectLst/>
                            </a:rPr>
                            <a:t>]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de-DE" sz="1600">
                              <a:effectLst/>
                            </a:rPr>
                            <a:t>nut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de-DE" sz="1600">
                              <a:effectLst/>
                            </a:rPr>
                            <a:t>zeroGradient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de-DE" sz="1600">
                              <a:effectLst/>
                            </a:rPr>
                            <a:t>zeroGradient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empty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63279350"/>
                      </a:ext>
                    </a:extLst>
                  </a:tr>
                  <a:tr h="967888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bottom elevation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600">
                              <a:effectLst/>
                            </a:rPr>
                            <a:t> [</a:t>
                          </a:r>
                          <a14:m>
                            <m:oMath xmlns:m="http://schemas.openxmlformats.org/officeDocument/2006/math"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GB" sz="1600">
                              <a:effectLst/>
                            </a:rPr>
                            <a:t>]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de-DE" sz="1600" dirty="0">
                              <a:effectLst/>
                            </a:rPr>
                            <a:t>S 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de-DE" sz="1600">
                              <a:effectLst/>
                            </a:rPr>
                            <a:t>zeroGradient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de-DE" sz="1600">
                              <a:effectLst/>
                            </a:rPr>
                            <a:t>zeroGradient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empty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119626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B5C3255-31F5-8940-9DDC-8405ED72C1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0872908"/>
                  </p:ext>
                </p:extLst>
              </p:nvPr>
            </p:nvGraphicFramePr>
            <p:xfrm>
              <a:off x="1094874" y="902368"/>
              <a:ext cx="9233602" cy="563930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42410">
                      <a:extLst>
                        <a:ext uri="{9D8B030D-6E8A-4147-A177-3AD203B41FA5}">
                          <a16:colId xmlns:a16="http://schemas.microsoft.com/office/drawing/2014/main" val="2286805052"/>
                        </a:ext>
                      </a:extLst>
                    </a:gridCol>
                    <a:gridCol w="1383632">
                      <a:extLst>
                        <a:ext uri="{9D8B030D-6E8A-4147-A177-3AD203B41FA5}">
                          <a16:colId xmlns:a16="http://schemas.microsoft.com/office/drawing/2014/main" val="447345557"/>
                        </a:ext>
                      </a:extLst>
                    </a:gridCol>
                    <a:gridCol w="2303654">
                      <a:extLst>
                        <a:ext uri="{9D8B030D-6E8A-4147-A177-3AD203B41FA5}">
                          <a16:colId xmlns:a16="http://schemas.microsoft.com/office/drawing/2014/main" val="2111937663"/>
                        </a:ext>
                      </a:extLst>
                    </a:gridCol>
                    <a:gridCol w="1570861">
                      <a:extLst>
                        <a:ext uri="{9D8B030D-6E8A-4147-A177-3AD203B41FA5}">
                          <a16:colId xmlns:a16="http://schemas.microsoft.com/office/drawing/2014/main" val="1522447141"/>
                        </a:ext>
                      </a:extLst>
                    </a:gridCol>
                    <a:gridCol w="1533045">
                      <a:extLst>
                        <a:ext uri="{9D8B030D-6E8A-4147-A177-3AD203B41FA5}">
                          <a16:colId xmlns:a16="http://schemas.microsoft.com/office/drawing/2014/main" val="653288155"/>
                        </a:ext>
                      </a:extLst>
                    </a:gridCol>
                  </a:tblGrid>
                  <a:tr h="1119801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BC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file name 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inlet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outlet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atmosphere/ bottomWall/ </a:t>
                          </a:r>
                        </a:p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right / left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73760"/>
                      </a:ext>
                    </a:extLst>
                  </a:tr>
                  <a:tr h="91093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518" t="-123611" r="-277720" b="-39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HU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flowRateInlet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zeroGradient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empty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71068935"/>
                      </a:ext>
                    </a:extLst>
                  </a:tr>
                  <a:tr h="9678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518" t="-209091" r="-277720" b="-270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H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criticalFlowDepthInlet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zeroGradient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empty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20127239"/>
                      </a:ext>
                    </a:extLst>
                  </a:tr>
                  <a:tr h="8796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518" t="-344928" r="-277720" b="-2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kst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de-DE" sz="1600">
                              <a:effectLst/>
                            </a:rPr>
                            <a:t>zeroGradient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de-DE" sz="1600">
                              <a:effectLst/>
                            </a:rPr>
                            <a:t>zeroGradient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empty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736389"/>
                      </a:ext>
                    </a:extLst>
                  </a:tr>
                  <a:tr h="7931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518" t="-487302" r="-277720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de-DE" sz="1600">
                              <a:effectLst/>
                            </a:rPr>
                            <a:t>nut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de-DE" sz="1600">
                              <a:effectLst/>
                            </a:rPr>
                            <a:t>zeroGradient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de-DE" sz="1600">
                              <a:effectLst/>
                            </a:rPr>
                            <a:t>zeroGradient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>
                              <a:effectLst/>
                            </a:rPr>
                            <a:t>empty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63279350"/>
                      </a:ext>
                    </a:extLst>
                  </a:tr>
                  <a:tr h="9678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518" t="-486842" r="-2777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de-DE" sz="1600" dirty="0">
                              <a:effectLst/>
                            </a:rPr>
                            <a:t>S 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de-DE" sz="1600">
                              <a:effectLst/>
                            </a:rPr>
                            <a:t>zeroGradient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de-DE" sz="1600">
                              <a:effectLst/>
                            </a:rPr>
                            <a:t>zeroGradient</a:t>
                          </a:r>
                          <a:endParaRPr lang="en-GB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600" dirty="0">
                              <a:effectLst/>
                            </a:rPr>
                            <a:t>empty</a:t>
                          </a:r>
                          <a:endParaRPr lang="en-GB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1196268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72298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032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Results – 3D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C0DDD8-2314-584B-A15F-404F4641ADF3}"/>
                  </a:ext>
                </a:extLst>
              </p:cNvPr>
              <p:cNvSpPr/>
              <p:nvPr/>
            </p:nvSpPr>
            <p:spPr>
              <a:xfrm>
                <a:off x="1074823" y="1422581"/>
                <a:ext cx="6096000" cy="12690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indent="457200" algn="just">
                  <a:lnSpc>
                    <a:spcPts val="1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𝑀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1−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de-DE" sz="2400" dirty="0">
                  <a:solidFill>
                    <a:schemeClr val="bg1"/>
                  </a:solidFill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indent="457200" algn="just">
                  <a:lnSpc>
                    <a:spcPts val="1800"/>
                  </a:lnSpc>
                </a:pPr>
                <a:endParaRPr lang="en-GB" sz="2400" dirty="0">
                  <a:solidFill>
                    <a:schemeClr val="bg1"/>
                  </a:solidFill>
                  <a:effectLst/>
                </a:endParaRPr>
              </a:p>
              <a:p>
                <a:pPr indent="457200" algn="just">
                  <a:lnSpc>
                    <a:spcPts val="1800"/>
                  </a:lnSpc>
                </a:pPr>
                <a:endParaRPr lang="en-GB" sz="2400" dirty="0">
                  <a:solidFill>
                    <a:schemeClr val="bg1"/>
                  </a:solidFill>
                  <a:effectLst/>
                </a:endParaRPr>
              </a:p>
              <a:p>
                <a:pPr indent="457200" algn="just">
                  <a:lnSpc>
                    <a:spcPts val="1800"/>
                  </a:lnSpc>
                </a:pPr>
                <a:endParaRPr lang="en-GB" sz="2400" dirty="0">
                  <a:solidFill>
                    <a:schemeClr val="bg1"/>
                  </a:solidFill>
                </a:endParaRPr>
              </a:p>
              <a:p>
                <a:pPr indent="457200" algn="just">
                  <a:lnSpc>
                    <a:spcPts val="1800"/>
                  </a:lnSpc>
                </a:pPr>
                <a:r>
                  <a:rPr lang="en-GB" sz="2400" dirty="0">
                    <a:solidFill>
                      <a:schemeClr val="bg1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de-DE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=2 </m:t>
                    </m:r>
                    <m:r>
                      <a:rPr lang="de-D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    </m:t>
                    </m:r>
                    <m:r>
                      <a:rPr lang="de-D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	mesh height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C0DDD8-2314-584B-A15F-404F4641A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23" y="1422581"/>
                <a:ext cx="6096000" cy="1269065"/>
              </a:xfrm>
              <a:prstGeom prst="rect">
                <a:avLst/>
              </a:prstGeom>
              <a:blipFill>
                <a:blip r:embed="rId4"/>
                <a:stretch>
                  <a:fillRect t="-136634" b="-81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BC5B5C8-F642-AD40-8FAB-B9713DCD2E57}"/>
                  </a:ext>
                </a:extLst>
              </p:cNvPr>
              <p:cNvSpPr/>
              <p:nvPr/>
            </p:nvSpPr>
            <p:spPr>
              <a:xfrm>
                <a:off x="1541982" y="3565602"/>
                <a:ext cx="3119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BC5B5C8-F642-AD40-8FAB-B9713DCD2E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982" y="3565602"/>
                <a:ext cx="3119700" cy="461665"/>
              </a:xfrm>
              <a:prstGeom prst="rect">
                <a:avLst/>
              </a:prstGeom>
              <a:blipFill>
                <a:blip r:embed="rId5"/>
                <a:stretch>
                  <a:fillRect t="-124324" r="-9312" b="-19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A7DD8DF5-6CEF-8648-A795-A115B42A6D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56" b="4356"/>
          <a:stretch/>
        </p:blipFill>
        <p:spPr>
          <a:xfrm>
            <a:off x="7998867" y="579488"/>
            <a:ext cx="2499260" cy="381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9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032"/>
            <a:ext cx="12200735" cy="6858000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Results – 3D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067AB-E23A-4B49-AEB9-12C3ECA4F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56" b="4356"/>
          <a:stretch/>
        </p:blipFill>
        <p:spPr>
          <a:xfrm>
            <a:off x="7998867" y="579488"/>
            <a:ext cx="2499260" cy="3817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C0DDD8-2314-584B-A15F-404F4641ADF3}"/>
                  </a:ext>
                </a:extLst>
              </p:cNvPr>
              <p:cNvSpPr/>
              <p:nvPr/>
            </p:nvSpPr>
            <p:spPr>
              <a:xfrm>
                <a:off x="1074823" y="1422581"/>
                <a:ext cx="6096000" cy="12690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indent="457200" algn="just">
                  <a:lnSpc>
                    <a:spcPts val="1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𝑀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1−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de-DE" sz="2400" dirty="0">
                  <a:solidFill>
                    <a:schemeClr val="bg1"/>
                  </a:solidFill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indent="457200" algn="just">
                  <a:lnSpc>
                    <a:spcPts val="1800"/>
                  </a:lnSpc>
                </a:pPr>
                <a:endParaRPr lang="en-GB" sz="2400" dirty="0">
                  <a:solidFill>
                    <a:schemeClr val="bg1"/>
                  </a:solidFill>
                  <a:effectLst/>
                </a:endParaRPr>
              </a:p>
              <a:p>
                <a:pPr indent="457200" algn="just">
                  <a:lnSpc>
                    <a:spcPts val="1800"/>
                  </a:lnSpc>
                </a:pPr>
                <a:endParaRPr lang="en-GB" sz="2400" dirty="0">
                  <a:solidFill>
                    <a:schemeClr val="bg1"/>
                  </a:solidFill>
                  <a:effectLst/>
                </a:endParaRPr>
              </a:p>
              <a:p>
                <a:pPr indent="457200" algn="just">
                  <a:lnSpc>
                    <a:spcPts val="1800"/>
                  </a:lnSpc>
                </a:pPr>
                <a:endParaRPr lang="en-GB" sz="2400" dirty="0">
                  <a:solidFill>
                    <a:schemeClr val="bg1"/>
                  </a:solidFill>
                </a:endParaRPr>
              </a:p>
              <a:p>
                <a:pPr indent="457200" algn="just">
                  <a:lnSpc>
                    <a:spcPts val="1800"/>
                  </a:lnSpc>
                </a:pPr>
                <a:r>
                  <a:rPr lang="en-GB" sz="2400" dirty="0">
                    <a:solidFill>
                      <a:schemeClr val="bg1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de-DE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=2 </m:t>
                    </m:r>
                    <m:r>
                      <a:rPr lang="de-D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    </m:t>
                    </m:r>
                    <m:r>
                      <a:rPr lang="de-D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	mesh height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C0DDD8-2314-584B-A15F-404F4641A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23" y="1422581"/>
                <a:ext cx="6096000" cy="1269065"/>
              </a:xfrm>
              <a:prstGeom prst="rect">
                <a:avLst/>
              </a:prstGeom>
              <a:blipFill>
                <a:blip r:embed="rId5"/>
                <a:stretch>
                  <a:fillRect t="-136634" b="-81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BC5B5C8-F642-AD40-8FAB-B9713DCD2E57}"/>
                  </a:ext>
                </a:extLst>
              </p:cNvPr>
              <p:cNvSpPr/>
              <p:nvPr/>
            </p:nvSpPr>
            <p:spPr>
              <a:xfrm>
                <a:off x="1541982" y="3565602"/>
                <a:ext cx="3119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BC5B5C8-F642-AD40-8FAB-B9713DCD2E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982" y="3565602"/>
                <a:ext cx="3119700" cy="461665"/>
              </a:xfrm>
              <a:prstGeom prst="rect">
                <a:avLst/>
              </a:prstGeom>
              <a:blipFill>
                <a:blip r:embed="rId6"/>
                <a:stretch>
                  <a:fillRect t="-124324" r="-9312" b="-19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AE180960-A32E-E640-9519-2FB8EF7CC543}"/>
              </a:ext>
            </a:extLst>
          </p:cNvPr>
          <p:cNvGrpSpPr/>
          <p:nvPr/>
        </p:nvGrpSpPr>
        <p:grpSpPr>
          <a:xfrm>
            <a:off x="-26485" y="4489066"/>
            <a:ext cx="12218484" cy="2369611"/>
            <a:chOff x="-38863" y="2780086"/>
            <a:chExt cx="12218484" cy="236961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5E20F35-C334-0A48-A9E2-3D2CC35FC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9762"/>
            <a:stretch/>
          </p:blipFill>
          <p:spPr>
            <a:xfrm>
              <a:off x="-38863" y="2780086"/>
              <a:ext cx="12218484" cy="236961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BEEEF7-518D-484C-9A89-65A1ED1CABAA}"/>
                </a:ext>
              </a:extLst>
            </p:cNvPr>
            <p:cNvSpPr txBox="1"/>
            <p:nvPr/>
          </p:nvSpPr>
          <p:spPr>
            <a:xfrm>
              <a:off x="4950903" y="4452078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</p:spTree>
    <p:extLst>
      <p:ext uri="{BB962C8B-B14F-4D97-AF65-F5344CB8AC3E}">
        <p14:creationId xmlns:p14="http://schemas.microsoft.com/office/powerpoint/2010/main" val="1262721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032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Results – 3D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C0DDD8-2314-584B-A15F-404F4641ADF3}"/>
                  </a:ext>
                </a:extLst>
              </p:cNvPr>
              <p:cNvSpPr/>
              <p:nvPr/>
            </p:nvSpPr>
            <p:spPr>
              <a:xfrm>
                <a:off x="1074823" y="1422581"/>
                <a:ext cx="6096000" cy="12690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indent="457200" algn="just">
                  <a:lnSpc>
                    <a:spcPts val="1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𝑀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1−</m:t>
                                  </m:r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de-DE" sz="2400" dirty="0">
                  <a:solidFill>
                    <a:schemeClr val="bg1"/>
                  </a:solidFill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indent="457200" algn="just">
                  <a:lnSpc>
                    <a:spcPts val="1800"/>
                  </a:lnSpc>
                </a:pPr>
                <a:endParaRPr lang="en-GB" sz="2400" dirty="0">
                  <a:solidFill>
                    <a:schemeClr val="bg1"/>
                  </a:solidFill>
                  <a:effectLst/>
                </a:endParaRPr>
              </a:p>
              <a:p>
                <a:pPr indent="457200" algn="just">
                  <a:lnSpc>
                    <a:spcPts val="1800"/>
                  </a:lnSpc>
                </a:pPr>
                <a:endParaRPr lang="en-GB" sz="2400" dirty="0">
                  <a:solidFill>
                    <a:schemeClr val="bg1"/>
                  </a:solidFill>
                  <a:effectLst/>
                </a:endParaRPr>
              </a:p>
              <a:p>
                <a:pPr indent="457200" algn="just">
                  <a:lnSpc>
                    <a:spcPts val="1800"/>
                  </a:lnSpc>
                </a:pPr>
                <a:endParaRPr lang="en-GB" sz="2400" dirty="0">
                  <a:solidFill>
                    <a:schemeClr val="bg1"/>
                  </a:solidFill>
                </a:endParaRPr>
              </a:p>
              <a:p>
                <a:pPr indent="457200" algn="just">
                  <a:lnSpc>
                    <a:spcPts val="1800"/>
                  </a:lnSpc>
                </a:pPr>
                <a:r>
                  <a:rPr lang="en-GB" sz="2400" dirty="0">
                    <a:solidFill>
                      <a:schemeClr val="bg1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de-DE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=2 </m:t>
                    </m:r>
                    <m:r>
                      <a:rPr lang="de-D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    </m:t>
                    </m:r>
                    <m:r>
                      <a:rPr lang="de-D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	mesh height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C0DDD8-2314-584B-A15F-404F4641A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23" y="1422581"/>
                <a:ext cx="6096000" cy="1269065"/>
              </a:xfrm>
              <a:prstGeom prst="rect">
                <a:avLst/>
              </a:prstGeom>
              <a:blipFill>
                <a:blip r:embed="rId4"/>
                <a:stretch>
                  <a:fillRect t="-136634" b="-81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BC5B5C8-F642-AD40-8FAB-B9713DCD2E57}"/>
                  </a:ext>
                </a:extLst>
              </p:cNvPr>
              <p:cNvSpPr/>
              <p:nvPr/>
            </p:nvSpPr>
            <p:spPr>
              <a:xfrm>
                <a:off x="1541982" y="3565602"/>
                <a:ext cx="31197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BC5B5C8-F642-AD40-8FAB-B9713DCD2E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982" y="3565602"/>
                <a:ext cx="3119700" cy="461665"/>
              </a:xfrm>
              <a:prstGeom prst="rect">
                <a:avLst/>
              </a:prstGeom>
              <a:blipFill>
                <a:blip r:embed="rId5"/>
                <a:stretch>
                  <a:fillRect t="-124324" r="-9312" b="-19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3C77261-0C55-7540-BCFC-317B76E57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6" y="4767011"/>
            <a:ext cx="12192000" cy="1693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5EDEFA-6A8C-B143-88BF-FD610362E4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56" b="4356"/>
          <a:stretch/>
        </p:blipFill>
        <p:spPr>
          <a:xfrm>
            <a:off x="7998867" y="579488"/>
            <a:ext cx="2499260" cy="381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25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032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Results – 3D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5F9E9F1-FAE5-D945-9603-BD66012735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808742"/>
                  </p:ext>
                </p:extLst>
              </p:nvPr>
            </p:nvGraphicFramePr>
            <p:xfrm>
              <a:off x="2000894" y="2418348"/>
              <a:ext cx="8181474" cy="362150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62973">
                      <a:extLst>
                        <a:ext uri="{9D8B030D-6E8A-4147-A177-3AD203B41FA5}">
                          <a16:colId xmlns:a16="http://schemas.microsoft.com/office/drawing/2014/main" val="2900968096"/>
                        </a:ext>
                      </a:extLst>
                    </a:gridCol>
                    <a:gridCol w="1362973">
                      <a:extLst>
                        <a:ext uri="{9D8B030D-6E8A-4147-A177-3AD203B41FA5}">
                          <a16:colId xmlns:a16="http://schemas.microsoft.com/office/drawing/2014/main" val="520129859"/>
                        </a:ext>
                      </a:extLst>
                    </a:gridCol>
                    <a:gridCol w="1363882">
                      <a:extLst>
                        <a:ext uri="{9D8B030D-6E8A-4147-A177-3AD203B41FA5}">
                          <a16:colId xmlns:a16="http://schemas.microsoft.com/office/drawing/2014/main" val="3057836090"/>
                        </a:ext>
                      </a:extLst>
                    </a:gridCol>
                    <a:gridCol w="1363882">
                      <a:extLst>
                        <a:ext uri="{9D8B030D-6E8A-4147-A177-3AD203B41FA5}">
                          <a16:colId xmlns:a16="http://schemas.microsoft.com/office/drawing/2014/main" val="4064089699"/>
                        </a:ext>
                      </a:extLst>
                    </a:gridCol>
                    <a:gridCol w="1363882">
                      <a:extLst>
                        <a:ext uri="{9D8B030D-6E8A-4147-A177-3AD203B41FA5}">
                          <a16:colId xmlns:a16="http://schemas.microsoft.com/office/drawing/2014/main" val="1591195836"/>
                        </a:ext>
                      </a:extLst>
                    </a:gridCol>
                    <a:gridCol w="1363882">
                      <a:extLst>
                        <a:ext uri="{9D8B030D-6E8A-4147-A177-3AD203B41FA5}">
                          <a16:colId xmlns:a16="http://schemas.microsoft.com/office/drawing/2014/main" val="3987121589"/>
                        </a:ext>
                      </a:extLst>
                    </a:gridCol>
                  </a:tblGrid>
                  <a:tr h="13009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Q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4.879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6.958</a:t>
                          </a:r>
                          <a:endParaRPr lang="en-GB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8.003</a:t>
                          </a:r>
                          <a:endParaRPr lang="en-GB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9.501</a:t>
                          </a:r>
                          <a:endParaRPr lang="en-GB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10.131</a:t>
                          </a:r>
                          <a:endParaRPr lang="en-GB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49311485"/>
                      </a:ext>
                    </a:extLst>
                  </a:tr>
                  <a:tr h="104971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𝐢𝐧𝐥𝐞𝐭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0.844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0.9664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1.0168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1.096</a:t>
                          </a:r>
                          <a:endParaRPr lang="en-GB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1.1212</a:t>
                          </a:r>
                          <a:endParaRPr lang="en-GB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22475"/>
                      </a:ext>
                    </a:extLst>
                  </a:tr>
                  <a:tr h="12708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𝐮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𝐢𝐧𝐥𝐞𝐭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0.7260</a:t>
                          </a:r>
                          <a:endParaRPr lang="en-GB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0.9000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0.9839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1.0836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1.1295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2307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5F9E9F1-FAE5-D945-9603-BD66012735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808742"/>
                  </p:ext>
                </p:extLst>
              </p:nvPr>
            </p:nvGraphicFramePr>
            <p:xfrm>
              <a:off x="2000894" y="2418348"/>
              <a:ext cx="8181474" cy="362150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62973">
                      <a:extLst>
                        <a:ext uri="{9D8B030D-6E8A-4147-A177-3AD203B41FA5}">
                          <a16:colId xmlns:a16="http://schemas.microsoft.com/office/drawing/2014/main" val="2900968096"/>
                        </a:ext>
                      </a:extLst>
                    </a:gridCol>
                    <a:gridCol w="1362973">
                      <a:extLst>
                        <a:ext uri="{9D8B030D-6E8A-4147-A177-3AD203B41FA5}">
                          <a16:colId xmlns:a16="http://schemas.microsoft.com/office/drawing/2014/main" val="520129859"/>
                        </a:ext>
                      </a:extLst>
                    </a:gridCol>
                    <a:gridCol w="1363882">
                      <a:extLst>
                        <a:ext uri="{9D8B030D-6E8A-4147-A177-3AD203B41FA5}">
                          <a16:colId xmlns:a16="http://schemas.microsoft.com/office/drawing/2014/main" val="3057836090"/>
                        </a:ext>
                      </a:extLst>
                    </a:gridCol>
                    <a:gridCol w="1363882">
                      <a:extLst>
                        <a:ext uri="{9D8B030D-6E8A-4147-A177-3AD203B41FA5}">
                          <a16:colId xmlns:a16="http://schemas.microsoft.com/office/drawing/2014/main" val="4064089699"/>
                        </a:ext>
                      </a:extLst>
                    </a:gridCol>
                    <a:gridCol w="1363882">
                      <a:extLst>
                        <a:ext uri="{9D8B030D-6E8A-4147-A177-3AD203B41FA5}">
                          <a16:colId xmlns:a16="http://schemas.microsoft.com/office/drawing/2014/main" val="1591195836"/>
                        </a:ext>
                      </a:extLst>
                    </a:gridCol>
                    <a:gridCol w="1363882">
                      <a:extLst>
                        <a:ext uri="{9D8B030D-6E8A-4147-A177-3AD203B41FA5}">
                          <a16:colId xmlns:a16="http://schemas.microsoft.com/office/drawing/2014/main" val="3987121589"/>
                        </a:ext>
                      </a:extLst>
                    </a:gridCol>
                  </a:tblGrid>
                  <a:tr h="130097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Q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4.879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6.958</a:t>
                          </a:r>
                          <a:endParaRPr lang="en-GB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8.003</a:t>
                          </a:r>
                          <a:endParaRPr lang="en-GB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9.501</a:t>
                          </a:r>
                          <a:endParaRPr lang="en-GB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10.131</a:t>
                          </a:r>
                          <a:endParaRPr lang="en-GB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49311485"/>
                      </a:ext>
                    </a:extLst>
                  </a:tr>
                  <a:tr h="10497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935" t="-125301" r="-504673" b="-1204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0.844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0.9664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1.0168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1.096</a:t>
                          </a:r>
                          <a:endParaRPr lang="en-GB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1.1212</a:t>
                          </a:r>
                          <a:endParaRPr lang="en-GB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22475"/>
                      </a:ext>
                    </a:extLst>
                  </a:tr>
                  <a:tr h="12708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935" t="-187000" r="-5046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0.7260</a:t>
                          </a:r>
                          <a:endParaRPr lang="en-GB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0.9000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0.9839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1.0836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1.1295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2307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56D435-F0A0-2941-BB6A-54F75AA1FE8D}"/>
              </a:ext>
            </a:extLst>
          </p:cNvPr>
          <p:cNvSpPr txBox="1"/>
          <p:nvPr/>
        </p:nvSpPr>
        <p:spPr>
          <a:xfrm>
            <a:off x="2987817" y="1186419"/>
            <a:ext cx="6225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5 discharges matching the physical model</a:t>
            </a:r>
          </a:p>
        </p:txBody>
      </p:sp>
    </p:spTree>
    <p:extLst>
      <p:ext uri="{BB962C8B-B14F-4D97-AF65-F5344CB8AC3E}">
        <p14:creationId xmlns:p14="http://schemas.microsoft.com/office/powerpoint/2010/main" val="28532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032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Results – 3D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04F6BC-0BDC-D248-AE47-8628C82DB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418" y="1032271"/>
            <a:ext cx="80899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10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53E8BB-1F67-564A-AC71-701FDA8E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12A0-0BB4-3F4D-B673-672A94FED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3561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Floßlände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BD35DF-7DE1-8140-9F01-E455D1D16C74}"/>
              </a:ext>
            </a:extLst>
          </p:cNvPr>
          <p:cNvSpPr txBox="1">
            <a:spLocks/>
          </p:cNvSpPr>
          <p:nvPr/>
        </p:nvSpPr>
        <p:spPr>
          <a:xfrm>
            <a:off x="838200" y="2361236"/>
            <a:ext cx="10515600" cy="53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OpenFOAM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interFoam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shallowFoam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E8364B-BDAA-584F-8DC4-817090237ABD}"/>
              </a:ext>
            </a:extLst>
          </p:cNvPr>
          <p:cNvSpPr txBox="1">
            <a:spLocks/>
          </p:cNvSpPr>
          <p:nvPr/>
        </p:nvSpPr>
        <p:spPr>
          <a:xfrm>
            <a:off x="838200" y="2896846"/>
            <a:ext cx="10515600" cy="53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Mesh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BF9A06-06DC-6247-A5D6-922E56390A76}"/>
              </a:ext>
            </a:extLst>
          </p:cNvPr>
          <p:cNvSpPr txBox="1">
            <a:spLocks/>
          </p:cNvSpPr>
          <p:nvPr/>
        </p:nvSpPr>
        <p:spPr>
          <a:xfrm>
            <a:off x="838200" y="3401392"/>
            <a:ext cx="10515600" cy="53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3D simulation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</p:spTree>
    <p:extLst>
      <p:ext uri="{BB962C8B-B14F-4D97-AF65-F5344CB8AC3E}">
        <p14:creationId xmlns:p14="http://schemas.microsoft.com/office/powerpoint/2010/main" val="838789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032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Results – 3D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53BB0-7352-A342-A5BC-E25E887E6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418" y="937021"/>
            <a:ext cx="80899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98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032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Results – 3D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EB0A4-E68F-7640-82E4-7C21C6027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418" y="930671"/>
            <a:ext cx="80899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02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032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Results – 3D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9CE6158-93AB-5941-9AB5-BFB7993BA126}"/>
                  </a:ext>
                </a:extLst>
              </p:cNvPr>
              <p:cNvSpPr/>
              <p:nvPr/>
            </p:nvSpPr>
            <p:spPr>
              <a:xfrm>
                <a:off x="6183613" y="1742195"/>
                <a:ext cx="4314514" cy="7505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𝑥𝑖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𝑧𝑖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rad>
                            </m:e>
                          </m:nary>
                        </m:num>
                        <m:den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9CE6158-93AB-5941-9AB5-BFB7993BA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613" y="1742195"/>
                <a:ext cx="4314514" cy="750590"/>
              </a:xfrm>
              <a:prstGeom prst="rect">
                <a:avLst/>
              </a:prstGeom>
              <a:blipFill>
                <a:blip r:embed="rId4"/>
                <a:stretch>
                  <a:fillRect t="-50000" b="-9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6F95A9-10DF-DD49-B78B-58D4B9718AF9}"/>
                  </a:ext>
                </a:extLst>
              </p:cNvPr>
              <p:cNvSpPr/>
              <p:nvPr/>
            </p:nvSpPr>
            <p:spPr>
              <a:xfrm>
                <a:off x="992561" y="1742195"/>
                <a:ext cx="3182153" cy="696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6F95A9-10DF-DD49-B78B-58D4B9718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61" y="1742195"/>
                <a:ext cx="3182153" cy="696729"/>
              </a:xfrm>
              <a:prstGeom prst="rect">
                <a:avLst/>
              </a:prstGeom>
              <a:blipFill>
                <a:blip r:embed="rId5"/>
                <a:stretch>
                  <a:fillRect t="-60714" r="-6349" b="-5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07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032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Results – 3D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9CE6158-93AB-5941-9AB5-BFB7993BA126}"/>
                  </a:ext>
                </a:extLst>
              </p:cNvPr>
              <p:cNvSpPr/>
              <p:nvPr/>
            </p:nvSpPr>
            <p:spPr>
              <a:xfrm>
                <a:off x="6183613" y="1742195"/>
                <a:ext cx="4314514" cy="7505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𝑥𝑖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𝑧𝑖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rad>
                            </m:e>
                          </m:nary>
                        </m:num>
                        <m:den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9CE6158-93AB-5941-9AB5-BFB7993BA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613" y="1742195"/>
                <a:ext cx="4314514" cy="750590"/>
              </a:xfrm>
              <a:prstGeom prst="rect">
                <a:avLst/>
              </a:prstGeom>
              <a:blipFill>
                <a:blip r:embed="rId4"/>
                <a:stretch>
                  <a:fillRect t="-50000" b="-9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6F95A9-10DF-DD49-B78B-58D4B9718AF9}"/>
                  </a:ext>
                </a:extLst>
              </p:cNvPr>
              <p:cNvSpPr/>
              <p:nvPr/>
            </p:nvSpPr>
            <p:spPr>
              <a:xfrm>
                <a:off x="992561" y="1742195"/>
                <a:ext cx="3182153" cy="696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6F95A9-10DF-DD49-B78B-58D4B9718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61" y="1742195"/>
                <a:ext cx="3182153" cy="696729"/>
              </a:xfrm>
              <a:prstGeom prst="rect">
                <a:avLst/>
              </a:prstGeom>
              <a:blipFill>
                <a:blip r:embed="rId5"/>
                <a:stretch>
                  <a:fillRect t="-60714" r="-6349" b="-5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1536DB-DC5E-E84E-B769-E09263404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473" y="3541331"/>
            <a:ext cx="12192000" cy="172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02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032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Results – 3D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9CE6158-93AB-5941-9AB5-BFB7993BA126}"/>
                  </a:ext>
                </a:extLst>
              </p:cNvPr>
              <p:cNvSpPr/>
              <p:nvPr/>
            </p:nvSpPr>
            <p:spPr>
              <a:xfrm>
                <a:off x="6183613" y="1742195"/>
                <a:ext cx="4314514" cy="7505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𝑥𝑖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𝑧𝑖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rad>
                            </m:e>
                          </m:nary>
                        </m:num>
                        <m:den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9CE6158-93AB-5941-9AB5-BFB7993BA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613" y="1742195"/>
                <a:ext cx="4314514" cy="750590"/>
              </a:xfrm>
              <a:prstGeom prst="rect">
                <a:avLst/>
              </a:prstGeom>
              <a:blipFill>
                <a:blip r:embed="rId4"/>
                <a:stretch>
                  <a:fillRect t="-50000" b="-9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6F95A9-10DF-DD49-B78B-58D4B9718AF9}"/>
                  </a:ext>
                </a:extLst>
              </p:cNvPr>
              <p:cNvSpPr/>
              <p:nvPr/>
            </p:nvSpPr>
            <p:spPr>
              <a:xfrm>
                <a:off x="992561" y="1742195"/>
                <a:ext cx="3182153" cy="696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6F95A9-10DF-DD49-B78B-58D4B9718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61" y="1742195"/>
                <a:ext cx="3182153" cy="696729"/>
              </a:xfrm>
              <a:prstGeom prst="rect">
                <a:avLst/>
              </a:prstGeom>
              <a:blipFill>
                <a:blip r:embed="rId5"/>
                <a:stretch>
                  <a:fillRect t="-60714" r="-6349" b="-5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F684A3E-5688-CE4A-B3C7-5EDCEE345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473" y="3559030"/>
            <a:ext cx="12192000" cy="175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56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032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Results – 3D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684A3E-5688-CE4A-B3C7-5EDCEE345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473" y="1561788"/>
            <a:ext cx="12192000" cy="1752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F6F8B0-BF9E-4B46-B0F7-7097F3A77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740494"/>
            <a:ext cx="12174527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29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032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Results – 2D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A99932-0873-424A-A759-35BCEF829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2744"/>
            <a:ext cx="12192000" cy="1989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6FA302-8FE7-9542-A63B-275928DFDF76}"/>
                  </a:ext>
                </a:extLst>
              </p:cNvPr>
              <p:cNvSpPr txBox="1"/>
              <p:nvPr/>
            </p:nvSpPr>
            <p:spPr>
              <a:xfrm>
                <a:off x="5499133" y="1182744"/>
                <a:ext cx="609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6FA302-8FE7-9542-A63B-275928DFD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133" y="1182744"/>
                <a:ext cx="609654" cy="369332"/>
              </a:xfrm>
              <a:prstGeom prst="rect">
                <a:avLst/>
              </a:prstGeom>
              <a:blipFill>
                <a:blip r:embed="rId5"/>
                <a:stretch>
                  <a:fillRect l="-2041" t="-3333" r="-612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555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032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Results – 2D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E65CA-730A-9044-A545-42BA5661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634" y="3643851"/>
            <a:ext cx="12192000" cy="2164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A99932-0873-424A-A759-35BCEF829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82744"/>
            <a:ext cx="12192000" cy="1989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6FA302-8FE7-9542-A63B-275928DFDF76}"/>
                  </a:ext>
                </a:extLst>
              </p:cNvPr>
              <p:cNvSpPr txBox="1"/>
              <p:nvPr/>
            </p:nvSpPr>
            <p:spPr>
              <a:xfrm>
                <a:off x="5499133" y="1182744"/>
                <a:ext cx="609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6FA302-8FE7-9542-A63B-275928DFD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133" y="1182744"/>
                <a:ext cx="609654" cy="369332"/>
              </a:xfrm>
              <a:prstGeom prst="rect">
                <a:avLst/>
              </a:prstGeom>
              <a:blipFill>
                <a:blip r:embed="rId6"/>
                <a:stretch>
                  <a:fillRect l="-2041" t="-3333" r="-612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4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032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Results – 2D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DF0E6-3337-8146-9617-B25B4D1E6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473" y="2165448"/>
            <a:ext cx="12192000" cy="23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05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032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Results – 2D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DF0E6-3337-8146-9617-B25B4D1E6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473" y="2165448"/>
            <a:ext cx="12192000" cy="231053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0E5A03C-15DB-4147-A3ED-16B7A1454EC3}"/>
              </a:ext>
            </a:extLst>
          </p:cNvPr>
          <p:cNvSpPr/>
          <p:nvPr/>
        </p:nvSpPr>
        <p:spPr>
          <a:xfrm>
            <a:off x="1803588" y="2255919"/>
            <a:ext cx="1227221" cy="1167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5B40946-BF55-784C-9B50-C20EF977F6D2}"/>
              </a:ext>
            </a:extLst>
          </p:cNvPr>
          <p:cNvSpPr/>
          <p:nvPr/>
        </p:nvSpPr>
        <p:spPr>
          <a:xfrm>
            <a:off x="6550620" y="3001876"/>
            <a:ext cx="1227221" cy="1167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3826F1-401B-A84D-B975-68A03EF43118}"/>
              </a:ext>
            </a:extLst>
          </p:cNvPr>
          <p:cNvSpPr/>
          <p:nvPr/>
        </p:nvSpPr>
        <p:spPr>
          <a:xfrm>
            <a:off x="5240327" y="3001876"/>
            <a:ext cx="1227221" cy="1167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4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53E8BB-1F67-564A-AC71-701FDA8E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12A0-0BB4-3F4D-B673-672A94FED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3561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Floßlände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BD35DF-7DE1-8140-9F01-E455D1D16C74}"/>
              </a:ext>
            </a:extLst>
          </p:cNvPr>
          <p:cNvSpPr txBox="1">
            <a:spLocks/>
          </p:cNvSpPr>
          <p:nvPr/>
        </p:nvSpPr>
        <p:spPr>
          <a:xfrm>
            <a:off x="838200" y="2361236"/>
            <a:ext cx="10515600" cy="53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OpenFOAM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interFoam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shallowFoam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E8364B-BDAA-584F-8DC4-817090237ABD}"/>
              </a:ext>
            </a:extLst>
          </p:cNvPr>
          <p:cNvSpPr txBox="1">
            <a:spLocks/>
          </p:cNvSpPr>
          <p:nvPr/>
        </p:nvSpPr>
        <p:spPr>
          <a:xfrm>
            <a:off x="838200" y="2896846"/>
            <a:ext cx="10515600" cy="53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Mesh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BF9A06-06DC-6247-A5D6-922E56390A76}"/>
              </a:ext>
            </a:extLst>
          </p:cNvPr>
          <p:cNvSpPr txBox="1">
            <a:spLocks/>
          </p:cNvSpPr>
          <p:nvPr/>
        </p:nvSpPr>
        <p:spPr>
          <a:xfrm>
            <a:off x="838200" y="3401392"/>
            <a:ext cx="10515600" cy="53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3D simulation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1E5B15-A521-1F4D-B00C-378EBB550486}"/>
              </a:ext>
            </a:extLst>
          </p:cNvPr>
          <p:cNvSpPr txBox="1">
            <a:spLocks/>
          </p:cNvSpPr>
          <p:nvPr/>
        </p:nvSpPr>
        <p:spPr>
          <a:xfrm>
            <a:off x="838200" y="3937002"/>
            <a:ext cx="10515600" cy="53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2D simulation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</p:spTree>
    <p:extLst>
      <p:ext uri="{BB962C8B-B14F-4D97-AF65-F5344CB8AC3E}">
        <p14:creationId xmlns:p14="http://schemas.microsoft.com/office/powerpoint/2010/main" val="322319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032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Results – 2D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54CA6-D347-AB4B-BA32-93EF0F1D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98015"/>
            <a:ext cx="12192000" cy="23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06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032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Results – 2D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54CA6-D347-AB4B-BA32-93EF0F1D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98015"/>
            <a:ext cx="12192000" cy="231053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F5B2D5B-F15E-A14A-AE62-C83FD65B776A}"/>
              </a:ext>
            </a:extLst>
          </p:cNvPr>
          <p:cNvSpPr/>
          <p:nvPr/>
        </p:nvSpPr>
        <p:spPr>
          <a:xfrm>
            <a:off x="2020156" y="2650956"/>
            <a:ext cx="1227221" cy="1167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CE5603-7793-AE4E-80DE-239AF0DFB876}"/>
              </a:ext>
            </a:extLst>
          </p:cNvPr>
          <p:cNvSpPr/>
          <p:nvPr/>
        </p:nvSpPr>
        <p:spPr>
          <a:xfrm>
            <a:off x="7535203" y="3178091"/>
            <a:ext cx="2318660" cy="1167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1E18A7-1E93-4849-9325-2EFACA437428}"/>
              </a:ext>
            </a:extLst>
          </p:cNvPr>
          <p:cNvSpPr/>
          <p:nvPr/>
        </p:nvSpPr>
        <p:spPr>
          <a:xfrm>
            <a:off x="6307982" y="3234488"/>
            <a:ext cx="1227221" cy="1167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032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Results – 2D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54CA6-D347-AB4B-BA32-93EF0F1D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473" y="1055015"/>
            <a:ext cx="12192000" cy="231053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F5B2D5B-F15E-A14A-AE62-C83FD65B776A}"/>
              </a:ext>
            </a:extLst>
          </p:cNvPr>
          <p:cNvSpPr/>
          <p:nvPr/>
        </p:nvSpPr>
        <p:spPr>
          <a:xfrm>
            <a:off x="-17473" y="1507956"/>
            <a:ext cx="2707105" cy="1167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CE5603-7793-AE4E-80DE-239AF0DFB876}"/>
              </a:ext>
            </a:extLst>
          </p:cNvPr>
          <p:cNvSpPr/>
          <p:nvPr/>
        </p:nvSpPr>
        <p:spPr>
          <a:xfrm>
            <a:off x="9319032" y="1891383"/>
            <a:ext cx="2778566" cy="1167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1E18A7-1E93-4849-9325-2EFACA437428}"/>
              </a:ext>
            </a:extLst>
          </p:cNvPr>
          <p:cNvSpPr/>
          <p:nvPr/>
        </p:nvSpPr>
        <p:spPr>
          <a:xfrm rot="532653">
            <a:off x="2763105" y="1891383"/>
            <a:ext cx="4226519" cy="1167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5FA3AD4-936F-D34F-96DF-4F81943E28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411" r="75087" b="30070"/>
          <a:stretch/>
        </p:blipFill>
        <p:spPr>
          <a:xfrm>
            <a:off x="367538" y="3522127"/>
            <a:ext cx="7416894" cy="301954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5D1F1A8-0395-B746-A4F1-5EBBE84E2ECF}"/>
              </a:ext>
            </a:extLst>
          </p:cNvPr>
          <p:cNvCxnSpPr>
            <a:cxnSpLocks/>
          </p:cNvCxnSpPr>
          <p:nvPr/>
        </p:nvCxnSpPr>
        <p:spPr>
          <a:xfrm>
            <a:off x="1455821" y="2675020"/>
            <a:ext cx="2334126" cy="19210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150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032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Results – 2D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54CA6-D347-AB4B-BA32-93EF0F1D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473" y="1055015"/>
            <a:ext cx="12192000" cy="231053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F5B2D5B-F15E-A14A-AE62-C83FD65B776A}"/>
              </a:ext>
            </a:extLst>
          </p:cNvPr>
          <p:cNvSpPr/>
          <p:nvPr/>
        </p:nvSpPr>
        <p:spPr>
          <a:xfrm>
            <a:off x="-17473" y="1507956"/>
            <a:ext cx="2707105" cy="1167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CE5603-7793-AE4E-80DE-239AF0DFB876}"/>
              </a:ext>
            </a:extLst>
          </p:cNvPr>
          <p:cNvSpPr/>
          <p:nvPr/>
        </p:nvSpPr>
        <p:spPr>
          <a:xfrm>
            <a:off x="9319032" y="1891383"/>
            <a:ext cx="2778566" cy="1167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1E18A7-1E93-4849-9325-2EFACA437428}"/>
              </a:ext>
            </a:extLst>
          </p:cNvPr>
          <p:cNvSpPr/>
          <p:nvPr/>
        </p:nvSpPr>
        <p:spPr>
          <a:xfrm rot="532653">
            <a:off x="2763105" y="1891383"/>
            <a:ext cx="4226519" cy="1167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5FA3AD4-936F-D34F-96DF-4F81943E28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64" t="24261" r="44295" b="22220"/>
          <a:stretch/>
        </p:blipFill>
        <p:spPr>
          <a:xfrm>
            <a:off x="824807" y="3511388"/>
            <a:ext cx="10551121" cy="301954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5D1F1A8-0395-B746-A4F1-5EBBE84E2ECF}"/>
              </a:ext>
            </a:extLst>
          </p:cNvPr>
          <p:cNvCxnSpPr>
            <a:cxnSpLocks/>
          </p:cNvCxnSpPr>
          <p:nvPr/>
        </p:nvCxnSpPr>
        <p:spPr>
          <a:xfrm>
            <a:off x="5730980" y="3148229"/>
            <a:ext cx="525442" cy="17566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915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032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Results – 2D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54CA6-D347-AB4B-BA32-93EF0F1D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473" y="1055015"/>
            <a:ext cx="12192000" cy="231053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F5B2D5B-F15E-A14A-AE62-C83FD65B776A}"/>
              </a:ext>
            </a:extLst>
          </p:cNvPr>
          <p:cNvSpPr/>
          <p:nvPr/>
        </p:nvSpPr>
        <p:spPr>
          <a:xfrm>
            <a:off x="-17473" y="1507956"/>
            <a:ext cx="2707105" cy="1167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CE5603-7793-AE4E-80DE-239AF0DFB876}"/>
              </a:ext>
            </a:extLst>
          </p:cNvPr>
          <p:cNvSpPr/>
          <p:nvPr/>
        </p:nvSpPr>
        <p:spPr>
          <a:xfrm>
            <a:off x="9319032" y="1891383"/>
            <a:ext cx="2778566" cy="1167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1E18A7-1E93-4849-9325-2EFACA437428}"/>
              </a:ext>
            </a:extLst>
          </p:cNvPr>
          <p:cNvSpPr/>
          <p:nvPr/>
        </p:nvSpPr>
        <p:spPr>
          <a:xfrm rot="532653">
            <a:off x="2763105" y="1891383"/>
            <a:ext cx="4226519" cy="1167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5FA3AD4-936F-D34F-96DF-4F81943E28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549" t="31022" r="586" b="15459"/>
          <a:stretch/>
        </p:blipFill>
        <p:spPr>
          <a:xfrm>
            <a:off x="4271211" y="3511388"/>
            <a:ext cx="7104717" cy="301954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5D1F1A8-0395-B746-A4F1-5EBBE84E2ECF}"/>
              </a:ext>
            </a:extLst>
          </p:cNvPr>
          <p:cNvCxnSpPr>
            <a:cxnSpLocks/>
          </p:cNvCxnSpPr>
          <p:nvPr/>
        </p:nvCxnSpPr>
        <p:spPr>
          <a:xfrm flipH="1">
            <a:off x="8758989" y="3010319"/>
            <a:ext cx="1359569" cy="18384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47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032"/>
            <a:ext cx="1220073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439892-50AE-3F40-91C6-E9E2859FF7E8}"/>
              </a:ext>
            </a:extLst>
          </p:cNvPr>
          <p:cNvSpPr txBox="1"/>
          <p:nvPr/>
        </p:nvSpPr>
        <p:spPr>
          <a:xfrm>
            <a:off x="1265918" y="2779295"/>
            <a:ext cx="9651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way to go is coupling 2D and 3D to </a:t>
            </a:r>
            <a:r>
              <a:rPr lang="en-US" sz="2000" dirty="0" err="1">
                <a:solidFill>
                  <a:schemeClr val="bg1"/>
                </a:solidFill>
              </a:rPr>
              <a:t>shallowInterFoam</a:t>
            </a:r>
            <a:r>
              <a:rPr lang="en-US" sz="2000" dirty="0">
                <a:solidFill>
                  <a:schemeClr val="bg1"/>
                </a:solidFill>
              </a:rPr>
              <a:t> developed by Dr. Florian </a:t>
            </a:r>
            <a:r>
              <a:rPr lang="en-US" sz="2000" dirty="0" err="1">
                <a:solidFill>
                  <a:schemeClr val="bg1"/>
                </a:solidFill>
              </a:rPr>
              <a:t>Mintgen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952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12032"/>
            <a:ext cx="12200735" cy="6858000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83E8511-8C42-2D4D-A1EE-ABE0F8BE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V="1">
            <a:off x="0" y="0"/>
            <a:ext cx="12200736" cy="47771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F7DD87F3-6048-D74B-9FEF-4ABA23BB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73" y="24388"/>
            <a:ext cx="10515600" cy="45332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But in the end it all about surfing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EAD73-5F16-CD44-BC20-81CE70A191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20" t="27725" r="22340" b="24165"/>
          <a:stretch/>
        </p:blipFill>
        <p:spPr>
          <a:xfrm>
            <a:off x="-1" y="489742"/>
            <a:ext cx="12192000" cy="64212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</p:spTree>
    <p:extLst>
      <p:ext uri="{BB962C8B-B14F-4D97-AF65-F5344CB8AC3E}">
        <p14:creationId xmlns:p14="http://schemas.microsoft.com/office/powerpoint/2010/main" val="2535147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A1CF10-7589-A74A-99D6-879D3092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6" y="0"/>
            <a:ext cx="122007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53E8BB-1F67-564A-AC71-701FDA8E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12A0-0BB4-3F4D-B673-672A94FED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3561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Floßlände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BD35DF-7DE1-8140-9F01-E455D1D16C74}"/>
              </a:ext>
            </a:extLst>
          </p:cNvPr>
          <p:cNvSpPr txBox="1">
            <a:spLocks/>
          </p:cNvSpPr>
          <p:nvPr/>
        </p:nvSpPr>
        <p:spPr>
          <a:xfrm>
            <a:off x="838200" y="2361236"/>
            <a:ext cx="10515600" cy="53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OpenFOAM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interFoam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shallowFoam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E8364B-BDAA-584F-8DC4-817090237ABD}"/>
              </a:ext>
            </a:extLst>
          </p:cNvPr>
          <p:cNvSpPr txBox="1">
            <a:spLocks/>
          </p:cNvSpPr>
          <p:nvPr/>
        </p:nvSpPr>
        <p:spPr>
          <a:xfrm>
            <a:off x="838200" y="2896846"/>
            <a:ext cx="10515600" cy="53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Mesh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BF9A06-06DC-6247-A5D6-922E56390A76}"/>
              </a:ext>
            </a:extLst>
          </p:cNvPr>
          <p:cNvSpPr txBox="1">
            <a:spLocks/>
          </p:cNvSpPr>
          <p:nvPr/>
        </p:nvSpPr>
        <p:spPr>
          <a:xfrm>
            <a:off x="838200" y="3401392"/>
            <a:ext cx="10515600" cy="53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3D simulation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1E5B15-A521-1F4D-B00C-378EBB550486}"/>
              </a:ext>
            </a:extLst>
          </p:cNvPr>
          <p:cNvSpPr txBox="1">
            <a:spLocks/>
          </p:cNvSpPr>
          <p:nvPr/>
        </p:nvSpPr>
        <p:spPr>
          <a:xfrm>
            <a:off x="838200" y="3937002"/>
            <a:ext cx="10515600" cy="53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2D simulation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16D9CB-7CB4-174A-AB71-89CBF4C67C11}"/>
              </a:ext>
            </a:extLst>
          </p:cNvPr>
          <p:cNvSpPr txBox="1">
            <a:spLocks/>
          </p:cNvSpPr>
          <p:nvPr/>
        </p:nvSpPr>
        <p:spPr>
          <a:xfrm>
            <a:off x="838200" y="4472612"/>
            <a:ext cx="10515600" cy="53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C9A76-FA9F-D048-A6AE-34FADC86CB06}"/>
              </a:ext>
            </a:extLst>
          </p:cNvPr>
          <p:cNvSpPr txBox="1"/>
          <p:nvPr/>
        </p:nvSpPr>
        <p:spPr>
          <a:xfrm>
            <a:off x="10532962" y="6541676"/>
            <a:ext cx="186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CFD is Awesome</a:t>
            </a:r>
          </a:p>
        </p:txBody>
      </p:sp>
    </p:spTree>
    <p:extLst>
      <p:ext uri="{BB962C8B-B14F-4D97-AF65-F5344CB8AC3E}">
        <p14:creationId xmlns:p14="http://schemas.microsoft.com/office/powerpoint/2010/main" val="166560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AB5174-4482-7B43-AD65-39D396AF2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 b="27424"/>
          <a:stretch/>
        </p:blipFill>
        <p:spPr>
          <a:xfrm>
            <a:off x="1" y="243068"/>
            <a:ext cx="12191998" cy="66149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015172-FC4F-5C45-90B0-2E3B14A18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36" y="0"/>
            <a:ext cx="12200735" cy="48613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EC8914-EC11-6A45-B353-590EF98E8CEF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0515600" cy="486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Floßlände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4FF34B-F3D9-E341-85D6-E4B9EEFB1285}"/>
              </a:ext>
            </a:extLst>
          </p:cNvPr>
          <p:cNvSpPr txBox="1"/>
          <p:nvPr/>
        </p:nvSpPr>
        <p:spPr>
          <a:xfrm>
            <a:off x="1" y="6550223"/>
            <a:ext cx="548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https://</a:t>
            </a:r>
            <a:r>
              <a:rPr lang="en-US" sz="1400" i="1" dirty="0" err="1">
                <a:solidFill>
                  <a:schemeClr val="accent1">
                    <a:lumMod val="75000"/>
                  </a:schemeClr>
                </a:solidFill>
              </a:rPr>
              <a:t>surfersmag.de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/news/national/die-</a:t>
            </a:r>
            <a:r>
              <a:rPr lang="en-US" sz="1400" i="1" dirty="0" err="1">
                <a:solidFill>
                  <a:schemeClr val="accent1">
                    <a:lumMod val="75000"/>
                  </a:schemeClr>
                </a:solidFill>
              </a:rPr>
              <a:t>flosslaende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en-US" sz="1400" i="1" dirty="0" err="1">
                <a:solidFill>
                  <a:schemeClr val="accent1">
                    <a:lumMod val="75000"/>
                  </a:schemeClr>
                </a:solidFill>
              </a:rPr>
              <a:t>laeuft-wieder.html</a:t>
            </a:r>
            <a:endParaRPr lang="en-US" sz="1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21F25-C182-1D4B-893C-9E55BE46CB94}"/>
              </a:ext>
            </a:extLst>
          </p:cNvPr>
          <p:cNvSpPr txBox="1"/>
          <p:nvPr/>
        </p:nvSpPr>
        <p:spPr>
          <a:xfrm>
            <a:off x="581891" y="1080655"/>
            <a:ext cx="8948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Floßlände is a raft docking station located in the south of Munich. </a:t>
            </a:r>
          </a:p>
        </p:txBody>
      </p:sp>
    </p:spTree>
    <p:extLst>
      <p:ext uri="{BB962C8B-B14F-4D97-AF65-F5344CB8AC3E}">
        <p14:creationId xmlns:p14="http://schemas.microsoft.com/office/powerpoint/2010/main" val="193288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4845</TotalTime>
  <Words>2048</Words>
  <Application>Microsoft Macintosh PowerPoint</Application>
  <PresentationFormat>Widescreen</PresentationFormat>
  <Paragraphs>634</Paragraphs>
  <Slides>76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Consolas</vt:lpstr>
      <vt:lpstr>Times New Roman</vt:lpstr>
      <vt:lpstr>Office Theme</vt:lpstr>
      <vt:lpstr>Nikolas Vornehm</vt:lpstr>
      <vt:lpstr>Content</vt:lpstr>
      <vt:lpstr>Content</vt:lpstr>
      <vt:lpstr>Content</vt:lpstr>
      <vt:lpstr>Content</vt:lpstr>
      <vt:lpstr>Content</vt:lpstr>
      <vt:lpstr>Content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OpenFOAM</vt:lpstr>
      <vt:lpstr>interFoam </vt:lpstr>
      <vt:lpstr>interFoam </vt:lpstr>
      <vt:lpstr>interFoam – Equations  </vt:lpstr>
      <vt:lpstr>shallowFoam</vt:lpstr>
      <vt:lpstr>shallowFoam – Equations </vt:lpstr>
      <vt:lpstr>Geometry </vt:lpstr>
      <vt:lpstr>Geometry </vt:lpstr>
      <vt:lpstr>Geometry </vt:lpstr>
      <vt:lpstr>3D mesh</vt:lpstr>
      <vt:lpstr>3D mesh</vt:lpstr>
      <vt:lpstr>2D mesh</vt:lpstr>
      <vt:lpstr>3D  simulation</vt:lpstr>
      <vt:lpstr>3D  simulation – initial conditions</vt:lpstr>
      <vt:lpstr>3D  simulation – initial conditions</vt:lpstr>
      <vt:lpstr>3D  simulation – boundary conditions</vt:lpstr>
      <vt:lpstr>3D  simulation – numerics</vt:lpstr>
      <vt:lpstr>3D  simulation – numerics</vt:lpstr>
      <vt:lpstr>3D  simulation – numerics</vt:lpstr>
      <vt:lpstr>3D  simulation – numerics</vt:lpstr>
      <vt:lpstr>3D  simulation – numerics</vt:lpstr>
      <vt:lpstr>3D  simulation – numerics</vt:lpstr>
      <vt:lpstr>3D  simulation – numerics</vt:lpstr>
      <vt:lpstr>3D  simulation – numerics</vt:lpstr>
      <vt:lpstr>3D  simulation – numerics</vt:lpstr>
      <vt:lpstr>3D  simulation – numerics</vt:lpstr>
      <vt:lpstr>3D  simulation – numerics</vt:lpstr>
      <vt:lpstr>3D  simulation – numerics</vt:lpstr>
      <vt:lpstr>3D  simulation – numerics</vt:lpstr>
      <vt:lpstr>3D  simulation – numerics</vt:lpstr>
      <vt:lpstr>3D  simulation – turbulence</vt:lpstr>
      <vt:lpstr>3D  simulation – turbulence</vt:lpstr>
      <vt:lpstr>3D  simulation – turbulence</vt:lpstr>
      <vt:lpstr>3D  simulation – turbulence</vt:lpstr>
      <vt:lpstr>3D  simulation – mesh convergence</vt:lpstr>
      <vt:lpstr>3D  simulation – mesh convergence</vt:lpstr>
      <vt:lpstr>3D  simulation – mesh convergence</vt:lpstr>
      <vt:lpstr>2D  simulation</vt:lpstr>
      <vt:lpstr>2D  simulation – initial conditions</vt:lpstr>
      <vt:lpstr>2D  simulation – initial conditions</vt:lpstr>
      <vt:lpstr>2D  simulation – boundary conditions</vt:lpstr>
      <vt:lpstr>Results – 3D </vt:lpstr>
      <vt:lpstr>Results – 3D </vt:lpstr>
      <vt:lpstr>Results – 3D </vt:lpstr>
      <vt:lpstr>Results – 3D </vt:lpstr>
      <vt:lpstr>Results – 3D </vt:lpstr>
      <vt:lpstr>Results – 3D </vt:lpstr>
      <vt:lpstr>Results – 3D </vt:lpstr>
      <vt:lpstr>Results – 3D </vt:lpstr>
      <vt:lpstr>Results – 3D </vt:lpstr>
      <vt:lpstr>Results – 3D </vt:lpstr>
      <vt:lpstr>Results – 3D </vt:lpstr>
      <vt:lpstr>Results – 2D </vt:lpstr>
      <vt:lpstr>Results – 2D </vt:lpstr>
      <vt:lpstr>Results – 2D </vt:lpstr>
      <vt:lpstr>Results – 2D </vt:lpstr>
      <vt:lpstr>Results – 2D </vt:lpstr>
      <vt:lpstr>Results – 2D </vt:lpstr>
      <vt:lpstr>Results – 2D </vt:lpstr>
      <vt:lpstr>Results – 2D </vt:lpstr>
      <vt:lpstr>Results – 2D </vt:lpstr>
      <vt:lpstr>Conclusion</vt:lpstr>
      <vt:lpstr>But in the end it all about surfing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Nikolas Vornehm</dc:creator>
  <cp:lastModifiedBy>Nikolas Vornehm</cp:lastModifiedBy>
  <cp:revision>119</cp:revision>
  <dcterms:created xsi:type="dcterms:W3CDTF">2019-05-02T10:51:48Z</dcterms:created>
  <dcterms:modified xsi:type="dcterms:W3CDTF">2019-05-06T20:38:21Z</dcterms:modified>
</cp:coreProperties>
</file>